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65" r:id="rId5"/>
    <p:sldId id="266" r:id="rId6"/>
    <p:sldId id="257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37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179" autoAdjust="0"/>
  </p:normalViewPr>
  <p:slideViewPr>
    <p:cSldViewPr snapToGrid="0">
      <p:cViewPr varScale="1">
        <p:scale>
          <a:sx n="70" d="100"/>
          <a:sy n="70" d="100"/>
        </p:scale>
        <p:origin x="13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6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ADF81-B70A-4957-ADB0-B39E30DFE54E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CF95C-AED3-41CB-9631-FEECAD7E69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64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CF95C-AED3-41CB-9631-FEECAD7E6953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19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3192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59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1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64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00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78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96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41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66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D8FA-9B16-4025-A9E6-579BD0D70F1B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E0493-B848-4744-A40B-793D8F72C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93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0193"/>
            <a:ext cx="12192000" cy="609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61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72624" y="213296"/>
            <a:ext cx="5908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/>
              <a:t>III - QUORUM PARA VOTAÇÃO</a:t>
            </a:r>
            <a:endParaRPr lang="pt-BR" sz="3600" dirty="0"/>
          </a:p>
        </p:txBody>
      </p:sp>
      <p:grpSp>
        <p:nvGrpSpPr>
          <p:cNvPr id="5" name="Grupo 4"/>
          <p:cNvGrpSpPr/>
          <p:nvPr/>
        </p:nvGrpSpPr>
        <p:grpSpPr>
          <a:xfrm>
            <a:off x="2869424" y="3129738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6" name="Elipse 5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2322458" y="1777938"/>
            <a:ext cx="403200" cy="403200"/>
            <a:chOff x="7146388" y="2124222"/>
            <a:chExt cx="403200" cy="403200"/>
          </a:xfrm>
        </p:grpSpPr>
        <p:sp>
          <p:nvSpPr>
            <p:cNvPr id="9" name="Elipse 8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Elipse 9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adFill>
              <a:gsLst>
                <a:gs pos="0">
                  <a:srgbClr val="FF33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359173" y="4513864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12" name="Elipse 11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Elipse 12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4" name="Pentágono 13"/>
          <p:cNvSpPr/>
          <p:nvPr/>
        </p:nvSpPr>
        <p:spPr>
          <a:xfrm>
            <a:off x="3857764" y="1328123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MAIORIA SIMPLES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Hexágono 14"/>
          <p:cNvSpPr/>
          <p:nvPr/>
        </p:nvSpPr>
        <p:spPr>
          <a:xfrm>
            <a:off x="3272624" y="1328123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01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6" name="Pentágono 15"/>
          <p:cNvSpPr/>
          <p:nvPr/>
        </p:nvSpPr>
        <p:spPr>
          <a:xfrm>
            <a:off x="4183784" y="2723985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MAIORIA ABSOLUTA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Hexágono 16"/>
          <p:cNvSpPr/>
          <p:nvPr/>
        </p:nvSpPr>
        <p:spPr>
          <a:xfrm>
            <a:off x="3598644" y="2723985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02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8" name="Pentágono 17"/>
          <p:cNvSpPr/>
          <p:nvPr/>
        </p:nvSpPr>
        <p:spPr>
          <a:xfrm>
            <a:off x="3857764" y="4119847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MAIORIA QUALIFICADA DE 2/3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Hexágono 18"/>
          <p:cNvSpPr/>
          <p:nvPr/>
        </p:nvSpPr>
        <p:spPr>
          <a:xfrm>
            <a:off x="3272624" y="4119847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03</a:t>
            </a:r>
            <a:endParaRPr lang="pt-BR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49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80374" y="826444"/>
            <a:ext cx="104888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/>
              <a:t>IV - O PAPEL DO CIDADÃO NO PROCESSO LEGISLATIVO</a:t>
            </a:r>
            <a:endParaRPr lang="pt-BR" sz="3600" dirty="0"/>
          </a:p>
          <a:p>
            <a:endParaRPr lang="pt-BR" sz="3600" dirty="0"/>
          </a:p>
        </p:txBody>
      </p:sp>
      <p:grpSp>
        <p:nvGrpSpPr>
          <p:cNvPr id="5" name="Grupo 4"/>
          <p:cNvGrpSpPr/>
          <p:nvPr/>
        </p:nvGrpSpPr>
        <p:grpSpPr>
          <a:xfrm>
            <a:off x="2299309" y="3629888"/>
            <a:ext cx="403200" cy="403200"/>
            <a:chOff x="7146388" y="2124222"/>
            <a:chExt cx="403200" cy="403200"/>
          </a:xfrm>
        </p:grpSpPr>
        <p:sp>
          <p:nvSpPr>
            <p:cNvPr id="6" name="Elipse 5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adFill>
              <a:gsLst>
                <a:gs pos="0">
                  <a:srgbClr val="FF33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8" name="Pentágono 7"/>
          <p:cNvSpPr/>
          <p:nvPr/>
        </p:nvSpPr>
        <p:spPr>
          <a:xfrm>
            <a:off x="3834615" y="3180073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0" algn="ctr" defTabSz="925513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PROJETOS DE INICIATIVA POPULAR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Hexágono 8"/>
          <p:cNvSpPr/>
          <p:nvPr/>
        </p:nvSpPr>
        <p:spPr>
          <a:xfrm>
            <a:off x="3249475" y="3180073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01</a:t>
            </a:r>
            <a:endParaRPr lang="pt-BR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34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94911"/>
            <a:ext cx="10515600" cy="5582052"/>
          </a:xfrm>
        </p:spPr>
        <p:txBody>
          <a:bodyPr/>
          <a:lstStyle/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sz="3200" b="1" dirty="0" smtClean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ELABORAÇÃO </a:t>
            </a:r>
            <a:r>
              <a:rPr lang="pt-BR" sz="3200" b="1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DAS </a:t>
            </a:r>
            <a:r>
              <a:rPr lang="pt-BR" sz="3200" b="1" dirty="0" smtClean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LEIS</a:t>
            </a:r>
          </a:p>
          <a:p>
            <a:pPr marL="0" indent="0" algn="ctr">
              <a:buNone/>
            </a:pPr>
            <a:endParaRPr lang="pt-BR" sz="3200" b="1" dirty="0">
              <a:ln w="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endParaRPr lang="pt-BR" sz="3200" b="1" dirty="0">
              <a:ln w="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dirty="0" smtClean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Á </a:t>
            </a:r>
            <a:r>
              <a:rPr lang="pt-BR" sz="3200" b="1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LUZ DA LEI COMPLEMENTAR FEDERAL Nº 95 DE </a:t>
            </a:r>
            <a:r>
              <a:rPr lang="pt-BR" sz="3200" b="1" dirty="0" smtClean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1998</a:t>
            </a:r>
          </a:p>
          <a:p>
            <a:pPr marL="0" indent="0" algn="ctr">
              <a:buNone/>
            </a:pPr>
            <a:endParaRPr lang="pt-BR" sz="3200" b="1" dirty="0" smtClean="0">
              <a:ln w="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endParaRPr lang="pt-BR" sz="3200" b="1" dirty="0">
              <a:ln w="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dirty="0" smtClean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pt-BR" sz="3200" b="1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ELABORAÇÃO DAS LEIS E DOS PROJETOS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3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560183" y="327513"/>
            <a:ext cx="5951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PROJETO DE LEI Nº 1 DE 21 DE FEVEREIRO DE 2015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433104" y="983848"/>
            <a:ext cx="7558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/>
              <a:t>“Autoriza a anistia de juros e multas incidentes sobre os débitos tributários dos exercícios financeiros anteriores a 2015, bem como parcelamento da dívida ativa e dá outras providências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39836" y="1907178"/>
            <a:ext cx="11551535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043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Faço saber que a Câmara Municipal de ____________/MG, por seus representantes aprovou e eu, Prefeito Municipal, sanciono a seguinte Lei: 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1º</a:t>
            </a: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créditos tributários de qualquer natureza, relativo aos exercícios financeiros anteriores a 2015, inscritos em dívida ativa, ajuizada ou não sua cobrança, poderão ser pagos em até 8 (oito) parcelas mensais, consecutivas, limitadas a dezembro de 2015, observados os percentuais de redução do valor das multas e juros moratórios a seguir determinados: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19603" y="5138183"/>
            <a:ext cx="1174444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– noventa por cento para pagamento até o 10º dia útil de maio de 2015;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– oitenta por cento para pagamento até o 10º dia útil de junho de 2015;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– setenta por cento para pagamento até o 10º dia útil de julho de 2015;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2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2044" y="672305"/>
            <a:ext cx="1165570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 – sessenta por cento para pagamento até o 10º dia útil de agosto de 2015;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– cinquenta por cento para pagamento até o 10º dia útil de setembro de 2015;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– quarenta por cento para pagamento até o 10º dia útil de outubro de 2015;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 – trinta por cento para pagamento até o 10º dia útil de novembro de 2015;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 – vinte por cento para pagamento até 31 de dezembro de 2015.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1º</a:t>
            </a: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qualquer momento o contribuinte poderá aderir ao parcelamento mensal e obter desconto conforme as condições estabelecidas nos incisos deste artigo.</a:t>
            </a:r>
            <a:r>
              <a:rPr lang="pt-BR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2º</a:t>
            </a: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crédito tributário, de que trata este artigo, terá seu valor atualizado pelo IGPM até a data de efetivo </a:t>
            </a:r>
            <a:r>
              <a:rPr lang="pt-BR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pagamento.</a:t>
            </a:r>
          </a:p>
          <a:p>
            <a:r>
              <a:rPr lang="pt-BR" b="1" dirty="0">
                <a:latin typeface="Helvetica" panose="020B0604020202020204" pitchFamily="34" charset="0"/>
                <a:cs typeface="Helvetica" panose="020B0604020202020204" pitchFamily="34" charset="0"/>
              </a:rPr>
              <a:t>§ 3º</a:t>
            </a:r>
            <a:r>
              <a:rPr lang="pt-BR" dirty="0">
                <a:latin typeface="Helvetica" panose="020B0604020202020204" pitchFamily="34" charset="0"/>
                <a:cs typeface="Helvetica" panose="020B0604020202020204" pitchFamily="34" charset="0"/>
              </a:rPr>
              <a:t> O valor da parcela não poderá ser inferior a R$ 50,00 (cinquenta reais) em caso de pessoa física e R$ 75,00 (setenta e cinco reais) em caso de pessoa jurídica</a:t>
            </a:r>
            <a:r>
              <a:rPr lang="pt-BR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endParaRPr lang="pt-BR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pt-BR" b="1" dirty="0">
                <a:latin typeface="Helvetica" panose="020B0604020202020204" pitchFamily="34" charset="0"/>
                <a:cs typeface="Helvetica" panose="020B0604020202020204" pitchFamily="34" charset="0"/>
              </a:rPr>
              <a:t>§ 4º</a:t>
            </a:r>
            <a:r>
              <a:rPr lang="pt-BR" dirty="0">
                <a:latin typeface="Helvetica" panose="020B0604020202020204" pitchFamily="34" charset="0"/>
                <a:cs typeface="Helvetica" panose="020B0604020202020204" pitchFamily="34" charset="0"/>
              </a:rPr>
              <a:t> Vencidas e não quitadas três parcelas consecutivas ou não, o contribuinte terá cancelado o parcelamento que implicará no restabelecimento do crédito tributário, conforme o caso, sem os benefícios de que trata esta Lei.</a:t>
            </a:r>
            <a:endParaRPr lang="pt-BR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7322" y="140793"/>
            <a:ext cx="11979797" cy="667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2º 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pedido de parcelamento implica a confissão irretratável do débito e a expressa renúncia a qualquer recurso administrativo, bem como a desistência de eventuais recursos já interpostos.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3º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reduções de que trata esta Lei não acumulam com outras previstas na legislação tributária em razão da data de pagamento, nem com nenhum outro benefício de mesma natureza.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4º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hipótese de débito inscrito em dívida ativa, com a ação de Execução Fiscal</a:t>
            </a: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ajuizada, será a concessão do benefício de que trata esta Lei condicionada ao pagamento das custas judiciais e dos honorários advocatícios arbitrados judicialmente sobre o valor do crédito tributário efetivamente recolhido, desde que tenha ocorrido a citação válida do sujeito passivo.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Parágrafo único.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honorários advocatícios serão recolhidos em número de parcelas não superior ao concedido para o crédito tributário.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5º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hipótese de ação judicial ajuizada pelo contribuinte, a concessão do benefício de que trata esta Lei fica condicionada à desistência da ação e ao pagamento das custas judiciais e dos honorários advocatícios, se for o caso.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6º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deferimento do benefício de que trata esta Lei ou do pedido de parcelamento não homologa o crédito tributário, podendo ser revogados os benefícios caso não sejam cumpridos os requisitos legais.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7º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anistia prevista nesta lei, não gera direito aos pagamentos já efetuados.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b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8º</a:t>
            </a: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 Lei entra em vigor na data de sua publicação.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indent="449580">
              <a:lnSpc>
                <a:spcPct val="150000"/>
              </a:lnSpc>
              <a:spcAft>
                <a:spcPts val="0"/>
              </a:spcAft>
            </a:pP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___________________, 23 de outubro de 2015.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5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1500" b="1" i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1500" b="1" i="1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Prefeito Municipal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micírculos 5"/>
          <p:cNvSpPr/>
          <p:nvPr/>
        </p:nvSpPr>
        <p:spPr>
          <a:xfrm rot="5400000">
            <a:off x="94918" y="1138107"/>
            <a:ext cx="4172400" cy="4172400"/>
          </a:xfrm>
          <a:prstGeom prst="blockArc">
            <a:avLst>
              <a:gd name="adj1" fmla="val 10800000"/>
              <a:gd name="adj2" fmla="val 21574752"/>
              <a:gd name="adj3" fmla="val 409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476518" y="1519707"/>
            <a:ext cx="3409200" cy="34092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127000" dist="889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627718" y="1670907"/>
            <a:ext cx="3106800" cy="3106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27000" dist="889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</a:rPr>
              <a:t>DAS PARTES DO </a:t>
            </a:r>
            <a:r>
              <a:rPr lang="pt-BR" sz="3600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</a:rPr>
              <a:t>PROJETO</a:t>
            </a:r>
            <a:endParaRPr lang="pt-BR" sz="3600" spc="300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4015318" y="3022707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7" name="Elipse 6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Elipse 7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3468352" y="1670907"/>
            <a:ext cx="403200" cy="403200"/>
            <a:chOff x="7146388" y="2124222"/>
            <a:chExt cx="403200" cy="403200"/>
          </a:xfrm>
        </p:grpSpPr>
        <p:sp>
          <p:nvSpPr>
            <p:cNvPr id="12" name="Elipse 11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Elipse 12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adFill>
              <a:gsLst>
                <a:gs pos="0">
                  <a:srgbClr val="FF33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463667" y="4344807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15" name="Elipse 14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7" name="Pentágono 16"/>
          <p:cNvSpPr/>
          <p:nvPr/>
        </p:nvSpPr>
        <p:spPr>
          <a:xfrm>
            <a:off x="5342984" y="2671707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5475" algn="ctr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PARTE NORMATIVA, COM AS NORMAS QUE REGULAM O OBJETO DEFINIDO NA PARTE PRELIMINAR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Hexágono 19"/>
          <p:cNvSpPr/>
          <p:nvPr/>
        </p:nvSpPr>
        <p:spPr>
          <a:xfrm>
            <a:off x="4849186" y="2671707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02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23" name="Pentágono 22"/>
          <p:cNvSpPr/>
          <p:nvPr/>
        </p:nvSpPr>
        <p:spPr>
          <a:xfrm>
            <a:off x="4948942" y="3993806"/>
            <a:ext cx="6660465" cy="1689363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90588" algn="ctr" defTabSz="866775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PARTE FINAL, COM AS DISPOSIÇÕES SOBRE AS MEDIDAS NECESSÁRIAS À IMPLEMENTAÇÃO DAS NORMAS CONSTANTES DA PARTE NORMATIVA, AS DISPOSIÇÕES TRANSITÓRIAS, SE FOR O CASO, A CLÁUSULA DE VIGÊNCIA E A CLÁUSULA DE REVOGAÇÃO, QUANDO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HOUVER.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Hexágono 23"/>
          <p:cNvSpPr/>
          <p:nvPr/>
        </p:nvSpPr>
        <p:spPr>
          <a:xfrm>
            <a:off x="4143737" y="3993807"/>
            <a:ext cx="1607408" cy="1689362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03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26" name="Pentágono 25"/>
          <p:cNvSpPr/>
          <p:nvPr/>
        </p:nvSpPr>
        <p:spPr>
          <a:xfrm>
            <a:off x="4948943" y="1319907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0" algn="ctr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PARTE PRELIMINAR, QUE É COMPOSTA PELA EPÍGRAFE, PELA EMENTA  E PELO PREÂMBULO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Hexágono 26"/>
          <p:cNvSpPr/>
          <p:nvPr/>
        </p:nvSpPr>
        <p:spPr>
          <a:xfrm>
            <a:off x="4363803" y="1319907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01</a:t>
            </a:r>
            <a:endParaRPr lang="pt-BR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3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20" grpId="0" animBg="1"/>
      <p:bldP spid="23" grpId="0" animBg="1"/>
      <p:bldP spid="24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91632" y="4564997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5" name="Elipse 4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2044666" y="3213197"/>
            <a:ext cx="403200" cy="403200"/>
            <a:chOff x="7146388" y="2124222"/>
            <a:chExt cx="403200" cy="403200"/>
          </a:xfrm>
        </p:grpSpPr>
        <p:sp>
          <p:nvSpPr>
            <p:cNvPr id="8" name="Elipse 7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Elipse 8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adFill>
              <a:gsLst>
                <a:gs pos="0">
                  <a:srgbClr val="FF33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2039981" y="5887097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11" name="Elipse 10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Elipse 11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128248" y="349160"/>
            <a:ext cx="120637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- CONCEITOS E FASES DO PROCESSO LEGISLATIVO MUNICIPAL</a:t>
            </a:r>
            <a:endParaRPr lang="pt-BR" sz="3600" dirty="0"/>
          </a:p>
        </p:txBody>
      </p:sp>
      <p:sp>
        <p:nvSpPr>
          <p:cNvPr id="14" name="Retângulo 13"/>
          <p:cNvSpPr/>
          <p:nvPr/>
        </p:nvSpPr>
        <p:spPr>
          <a:xfrm>
            <a:off x="366995" y="1219402"/>
            <a:ext cx="116557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PROCESSO LEGISLATIVO MUNICIPAL COMPREENDE A APRESENTAÇÃO DE PROPOSIÇÕES, EMENDA, A VOTAÇÃO A SANÇÃO, A PROMULGAÇÃO E A PUBLICAÇÃO</a:t>
            </a:r>
            <a:endParaRPr lang="pt-BR" sz="2800" dirty="0"/>
          </a:p>
        </p:txBody>
      </p:sp>
      <p:sp>
        <p:nvSpPr>
          <p:cNvPr id="15" name="Pentágono 14"/>
          <p:cNvSpPr/>
          <p:nvPr/>
        </p:nvSpPr>
        <p:spPr>
          <a:xfrm>
            <a:off x="3579972" y="2763382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0"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INICIATIVA PRIVATIVA DO EXECUTIVO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Hexágono 15"/>
          <p:cNvSpPr/>
          <p:nvPr/>
        </p:nvSpPr>
        <p:spPr>
          <a:xfrm>
            <a:off x="2994832" y="2763382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01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8" name="Pentágono 17"/>
          <p:cNvSpPr/>
          <p:nvPr/>
        </p:nvSpPr>
        <p:spPr>
          <a:xfrm>
            <a:off x="3905992" y="4159244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0"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INICIATIVA DO LEGISLATIVO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Hexágono 18"/>
          <p:cNvSpPr/>
          <p:nvPr/>
        </p:nvSpPr>
        <p:spPr>
          <a:xfrm>
            <a:off x="3320852" y="4159244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02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20" name="Pentágono 19"/>
          <p:cNvSpPr/>
          <p:nvPr/>
        </p:nvSpPr>
        <p:spPr>
          <a:xfrm>
            <a:off x="3538572" y="5493080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0"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INICIATIVA CONCORRENTE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Hexágono 20"/>
          <p:cNvSpPr/>
          <p:nvPr/>
        </p:nvSpPr>
        <p:spPr>
          <a:xfrm>
            <a:off x="2953432" y="5493080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03</a:t>
            </a:r>
            <a:endParaRPr lang="pt-BR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5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60341" y="364612"/>
            <a:ext cx="3572260" cy="6920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– PROPOSIÇÕES</a:t>
            </a:r>
            <a:endParaRPr lang="pt-B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2869424" y="3129738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7" name="Elipse 6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Elipse 7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2322458" y="1777938"/>
            <a:ext cx="403200" cy="403200"/>
            <a:chOff x="7146388" y="2124222"/>
            <a:chExt cx="403200" cy="403200"/>
          </a:xfrm>
        </p:grpSpPr>
        <p:sp>
          <p:nvSpPr>
            <p:cNvPr id="10" name="Elipse 9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adFill>
              <a:gsLst>
                <a:gs pos="0">
                  <a:srgbClr val="FF33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2317773" y="4451838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13" name="Elipse 12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Elipse 13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5" name="Pentágono 14"/>
          <p:cNvSpPr/>
          <p:nvPr/>
        </p:nvSpPr>
        <p:spPr>
          <a:xfrm>
            <a:off x="3857764" y="1328123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LEI ORDINÁRIA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Hexágono 15"/>
          <p:cNvSpPr/>
          <p:nvPr/>
        </p:nvSpPr>
        <p:spPr>
          <a:xfrm>
            <a:off x="3272624" y="1328123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01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7" name="Pentágono 16"/>
          <p:cNvSpPr/>
          <p:nvPr/>
        </p:nvSpPr>
        <p:spPr>
          <a:xfrm>
            <a:off x="4183784" y="2723985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LEI </a:t>
            </a:r>
            <a:r>
              <a:rPr lang="pt-B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COMPLEMENTAR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Hexágono 17"/>
          <p:cNvSpPr/>
          <p:nvPr/>
        </p:nvSpPr>
        <p:spPr>
          <a:xfrm>
            <a:off x="3598644" y="2723985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02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9" name="Pentágono 18"/>
          <p:cNvSpPr/>
          <p:nvPr/>
        </p:nvSpPr>
        <p:spPr>
          <a:xfrm>
            <a:off x="3816364" y="4057821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LEI DELEGADA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Hexágono 19"/>
          <p:cNvSpPr/>
          <p:nvPr/>
        </p:nvSpPr>
        <p:spPr>
          <a:xfrm>
            <a:off x="3231224" y="4057821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03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2869424" y="5778692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22" name="Elipse 21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4" name="Pentágono 23"/>
          <p:cNvSpPr/>
          <p:nvPr/>
        </p:nvSpPr>
        <p:spPr>
          <a:xfrm>
            <a:off x="4368015" y="5384675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DECRETO LEGISLATIVO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Hexágono 24"/>
          <p:cNvSpPr/>
          <p:nvPr/>
        </p:nvSpPr>
        <p:spPr>
          <a:xfrm>
            <a:off x="3782875" y="5384675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04</a:t>
            </a:r>
            <a:endParaRPr lang="pt-BR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18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894644" y="213296"/>
            <a:ext cx="2511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/>
              <a:t>RESOLUÇÃO</a:t>
            </a:r>
            <a:endParaRPr lang="pt-BR" sz="3600" dirty="0"/>
          </a:p>
        </p:txBody>
      </p:sp>
      <p:grpSp>
        <p:nvGrpSpPr>
          <p:cNvPr id="5" name="Grupo 4"/>
          <p:cNvGrpSpPr/>
          <p:nvPr/>
        </p:nvGrpSpPr>
        <p:grpSpPr>
          <a:xfrm>
            <a:off x="2869424" y="3129738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6" name="Elipse 5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2322458" y="1777938"/>
            <a:ext cx="403200" cy="403200"/>
            <a:chOff x="7146388" y="2124222"/>
            <a:chExt cx="403200" cy="403200"/>
          </a:xfrm>
        </p:grpSpPr>
        <p:sp>
          <p:nvSpPr>
            <p:cNvPr id="9" name="Elipse 8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Elipse 9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adFill>
              <a:gsLst>
                <a:gs pos="0">
                  <a:srgbClr val="FF33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359173" y="4513864"/>
            <a:ext cx="403200" cy="403200"/>
            <a:chOff x="7146388" y="2124222"/>
            <a:chExt cx="403200" cy="403200"/>
          </a:xfr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</p:grpSpPr>
        <p:sp>
          <p:nvSpPr>
            <p:cNvPr id="12" name="Elipse 11"/>
            <p:cNvSpPr/>
            <p:nvPr/>
          </p:nvSpPr>
          <p:spPr>
            <a:xfrm>
              <a:off x="7146388" y="2124222"/>
              <a:ext cx="403200" cy="403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Elipse 12"/>
            <p:cNvSpPr/>
            <p:nvPr/>
          </p:nvSpPr>
          <p:spPr>
            <a:xfrm>
              <a:off x="7187788" y="2165622"/>
              <a:ext cx="320400" cy="320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4" name="Pentágono 13"/>
          <p:cNvSpPr/>
          <p:nvPr/>
        </p:nvSpPr>
        <p:spPr>
          <a:xfrm>
            <a:off x="3857764" y="1328123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EMENDA 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Hexágono 14"/>
          <p:cNvSpPr/>
          <p:nvPr/>
        </p:nvSpPr>
        <p:spPr>
          <a:xfrm>
            <a:off x="3272624" y="1328123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01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6" name="Pentágono 15"/>
          <p:cNvSpPr/>
          <p:nvPr/>
        </p:nvSpPr>
        <p:spPr>
          <a:xfrm>
            <a:off x="4183784" y="2723985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INDICAÇÃO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Hexágono 16"/>
          <p:cNvSpPr/>
          <p:nvPr/>
        </p:nvSpPr>
        <p:spPr>
          <a:xfrm>
            <a:off x="3598644" y="2723985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02</a:t>
            </a:r>
            <a:endParaRPr lang="pt-BR" sz="5400" dirty="0">
              <a:latin typeface="Gill Sans MT" panose="020B0502020104020203" pitchFamily="34" charset="0"/>
            </a:endParaRPr>
          </a:p>
        </p:txBody>
      </p:sp>
      <p:sp>
        <p:nvSpPr>
          <p:cNvPr id="18" name="Pentágono 17"/>
          <p:cNvSpPr/>
          <p:nvPr/>
        </p:nvSpPr>
        <p:spPr>
          <a:xfrm>
            <a:off x="3857764" y="4119847"/>
            <a:ext cx="5914800" cy="1105200"/>
          </a:xfrm>
          <a:prstGeom prst="homePlate">
            <a:avLst>
              <a:gd name="adj" fmla="val 29513"/>
            </a:avLst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REQUERIMENTO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Hexágono 18"/>
          <p:cNvSpPr/>
          <p:nvPr/>
        </p:nvSpPr>
        <p:spPr>
          <a:xfrm>
            <a:off x="3272624" y="4119847"/>
            <a:ext cx="1296000" cy="1105200"/>
          </a:xfrm>
          <a:prstGeom prst="hexagon">
            <a:avLst/>
          </a:prstGeom>
          <a:gradFill>
            <a:gsLst>
              <a:gs pos="0">
                <a:srgbClr val="FF3300"/>
              </a:gs>
              <a:gs pos="100000">
                <a:srgbClr val="FFFF00"/>
              </a:gs>
            </a:gsLst>
            <a:lin ang="0" scaled="1"/>
          </a:gradFill>
          <a:ln>
            <a:noFill/>
          </a:ln>
          <a:effectLst>
            <a:outerShdw blurRad="88900" dist="1143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Gill Sans MT" panose="020B0502020104020203" pitchFamily="34" charset="0"/>
              </a:rPr>
              <a:t>03</a:t>
            </a:r>
            <a:endParaRPr lang="pt-BR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7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750</Words>
  <Application>Microsoft Office PowerPoint</Application>
  <PresentationFormat>Widescreen</PresentationFormat>
  <Paragraphs>81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Gill Sans MT</vt:lpstr>
      <vt:lpstr>Helvetica</vt:lpstr>
      <vt:lpstr>Impact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Ede</dc:creator>
  <cp:lastModifiedBy>Ede</cp:lastModifiedBy>
  <cp:revision>9</cp:revision>
  <dcterms:created xsi:type="dcterms:W3CDTF">2021-05-19T22:49:34Z</dcterms:created>
  <dcterms:modified xsi:type="dcterms:W3CDTF">2021-05-20T00:02:56Z</dcterms:modified>
</cp:coreProperties>
</file>