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0"/>
  </p:notesMasterIdLst>
  <p:handoutMasterIdLst>
    <p:handoutMasterId r:id="rId31"/>
  </p:handoutMasterIdLst>
  <p:sldIdLst>
    <p:sldId id="527" r:id="rId3"/>
    <p:sldId id="528" r:id="rId4"/>
    <p:sldId id="481" r:id="rId5"/>
    <p:sldId id="555" r:id="rId6"/>
    <p:sldId id="529" r:id="rId7"/>
    <p:sldId id="556" r:id="rId8"/>
    <p:sldId id="557" r:id="rId9"/>
    <p:sldId id="558" r:id="rId10"/>
    <p:sldId id="559" r:id="rId11"/>
    <p:sldId id="560" r:id="rId12"/>
    <p:sldId id="561" r:id="rId13"/>
    <p:sldId id="499" r:id="rId14"/>
    <p:sldId id="562" r:id="rId15"/>
    <p:sldId id="563" r:id="rId16"/>
    <p:sldId id="564" r:id="rId17"/>
    <p:sldId id="565" r:id="rId18"/>
    <p:sldId id="566" r:id="rId19"/>
    <p:sldId id="567" r:id="rId20"/>
    <p:sldId id="568" r:id="rId21"/>
    <p:sldId id="569" r:id="rId22"/>
    <p:sldId id="570" r:id="rId23"/>
    <p:sldId id="571" r:id="rId24"/>
    <p:sldId id="572" r:id="rId25"/>
    <p:sldId id="573" r:id="rId26"/>
    <p:sldId id="574" r:id="rId27"/>
    <p:sldId id="575" r:id="rId28"/>
    <p:sldId id="530" r:id="rId29"/>
  </p:sldIdLst>
  <p:sldSz cx="9144000" cy="6858000" type="screen4x3"/>
  <p:notesSz cx="6858000" cy="9144000"/>
  <p:defaultTextStyle>
    <a:defPPr>
      <a:defRPr lang="pt-B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1E24"/>
    <a:srgbClr val="090909"/>
    <a:srgbClr val="C02D2D"/>
    <a:srgbClr val="B74635"/>
    <a:srgbClr val="636363"/>
    <a:srgbClr val="BE021D"/>
    <a:srgbClr val="748D9C"/>
    <a:srgbClr val="5884A1"/>
    <a:srgbClr val="AD9F14"/>
    <a:srgbClr val="A1A1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enhum Estilo, Grade de Tabe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AF606853-7671-496A-8E4F-DF71F8EC918B}" styleName="Estilo Escuro 1 - Ênfase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12" autoAdjust="0"/>
    <p:restoredTop sz="88330" autoAdjust="0"/>
  </p:normalViewPr>
  <p:slideViewPr>
    <p:cSldViewPr snapToGrid="0">
      <p:cViewPr varScale="1">
        <p:scale>
          <a:sx n="77" d="100"/>
          <a:sy n="77" d="100"/>
        </p:scale>
        <p:origin x="1949" y="67"/>
      </p:cViewPr>
      <p:guideLst>
        <p:guide orient="horz" pos="2160"/>
        <p:guide pos="2880"/>
      </p:guideLst>
    </p:cSldViewPr>
  </p:slideViewPr>
  <p:notesTextViewPr>
    <p:cViewPr>
      <p:scale>
        <a:sx n="150" d="100"/>
        <a:sy n="150" d="100"/>
      </p:scale>
      <p:origin x="0" y="0"/>
    </p:cViewPr>
  </p:notesTextViewPr>
  <p:notesViewPr>
    <p:cSldViewPr snapToGrid="0">
      <p:cViewPr varScale="1">
        <p:scale>
          <a:sx n="57" d="100"/>
          <a:sy n="57" d="100"/>
        </p:scale>
        <p:origin x="1980" y="72"/>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ço Reservado para Cabeçalho 1">
            <a:extLst>
              <a:ext uri="{FF2B5EF4-FFF2-40B4-BE49-F238E27FC236}">
                <a16:creationId xmlns:a16="http://schemas.microsoft.com/office/drawing/2014/main" id="{77C38C9C-A838-4FB4-94A7-8FA7590C5C7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pt-BR" dirty="0"/>
          </a:p>
        </p:txBody>
      </p:sp>
      <p:sp>
        <p:nvSpPr>
          <p:cNvPr id="3" name="Espaço Reservado para Data 2">
            <a:extLst>
              <a:ext uri="{FF2B5EF4-FFF2-40B4-BE49-F238E27FC236}">
                <a16:creationId xmlns:a16="http://schemas.microsoft.com/office/drawing/2014/main" id="{8749E7B2-2EBD-458B-BF14-6DD53BC4BCF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a:defRPr/>
            </a:pPr>
            <a:fld id="{0B33E2B9-35D0-43C3-9EBA-2986C44BCF46}" type="datetimeFigureOut">
              <a:rPr lang="pt-BR"/>
              <a:pPr>
                <a:defRPr/>
              </a:pPr>
              <a:t>11/08/2021</a:t>
            </a:fld>
            <a:endParaRPr lang="pt-BR" dirty="0"/>
          </a:p>
        </p:txBody>
      </p:sp>
      <p:sp>
        <p:nvSpPr>
          <p:cNvPr id="4" name="Espaço Reservado para Rodapé 3">
            <a:extLst>
              <a:ext uri="{FF2B5EF4-FFF2-40B4-BE49-F238E27FC236}">
                <a16:creationId xmlns:a16="http://schemas.microsoft.com/office/drawing/2014/main" id="{FC567469-FEC6-4ED8-9263-AD4A0A48AA8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pt-BR" dirty="0"/>
          </a:p>
        </p:txBody>
      </p:sp>
      <p:sp>
        <p:nvSpPr>
          <p:cNvPr id="5" name="Espaço Reservado para Número de Slide 4">
            <a:extLst>
              <a:ext uri="{FF2B5EF4-FFF2-40B4-BE49-F238E27FC236}">
                <a16:creationId xmlns:a16="http://schemas.microsoft.com/office/drawing/2014/main" id="{9EF1ED08-F274-4DF7-9F57-D3B0CCC5EF6D}"/>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8417441-3693-4628-AD87-E76146F7086C}" type="slidenum">
              <a:rPr lang="pt-BR" altLang="pt-BR"/>
              <a:pPr>
                <a:defRPr/>
              </a:pPr>
              <a:t>‹nº›</a:t>
            </a:fld>
            <a:endParaRPr lang="pt-BR" altLang="pt-BR"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ço Reservado para Cabeçalho 1">
            <a:extLst>
              <a:ext uri="{FF2B5EF4-FFF2-40B4-BE49-F238E27FC236}">
                <a16:creationId xmlns:a16="http://schemas.microsoft.com/office/drawing/2014/main" id="{7EC553D0-729D-4C30-A265-E8D8F7EB8B9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pt-BR" dirty="0"/>
          </a:p>
        </p:txBody>
      </p:sp>
      <p:sp>
        <p:nvSpPr>
          <p:cNvPr id="3" name="Espaço Reservado para Data 2">
            <a:extLst>
              <a:ext uri="{FF2B5EF4-FFF2-40B4-BE49-F238E27FC236}">
                <a16:creationId xmlns:a16="http://schemas.microsoft.com/office/drawing/2014/main" id="{7269D0CE-D547-4891-9CD0-03BC818D016F}"/>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a:defRPr/>
            </a:pPr>
            <a:fld id="{D584164C-7D6C-4D5C-A088-45FAF42BA728}" type="datetimeFigureOut">
              <a:rPr lang="pt-BR"/>
              <a:pPr>
                <a:defRPr/>
              </a:pPr>
              <a:t>11/08/2021</a:t>
            </a:fld>
            <a:endParaRPr lang="pt-BR" dirty="0"/>
          </a:p>
        </p:txBody>
      </p:sp>
      <p:sp>
        <p:nvSpPr>
          <p:cNvPr id="4" name="Espaço Reservado para Imagem de Slide 3">
            <a:extLst>
              <a:ext uri="{FF2B5EF4-FFF2-40B4-BE49-F238E27FC236}">
                <a16:creationId xmlns:a16="http://schemas.microsoft.com/office/drawing/2014/main" id="{BB117B55-C6E2-46CE-BD75-DC6E5F467986}"/>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pt-BR" noProof="0" dirty="0"/>
          </a:p>
        </p:txBody>
      </p:sp>
      <p:sp>
        <p:nvSpPr>
          <p:cNvPr id="5" name="Espaço Reservado para Anotações 4">
            <a:extLst>
              <a:ext uri="{FF2B5EF4-FFF2-40B4-BE49-F238E27FC236}">
                <a16:creationId xmlns:a16="http://schemas.microsoft.com/office/drawing/2014/main" id="{5FEEA27A-E461-4A8C-8C74-D59B79B09C71}"/>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noProof="0"/>
              <a:t>Clique para editar o texto mestre</a:t>
            </a:r>
          </a:p>
          <a:p>
            <a:pPr lvl="1"/>
            <a:r>
              <a:rPr lang="pt-BR" noProof="0"/>
              <a:t>Segundo nível</a:t>
            </a:r>
          </a:p>
          <a:p>
            <a:pPr lvl="2"/>
            <a:r>
              <a:rPr lang="pt-BR" noProof="0"/>
              <a:t>Terceiro nível</a:t>
            </a:r>
          </a:p>
          <a:p>
            <a:pPr lvl="3"/>
            <a:r>
              <a:rPr lang="pt-BR" noProof="0"/>
              <a:t>Quarto nível</a:t>
            </a:r>
          </a:p>
          <a:p>
            <a:pPr lvl="4"/>
            <a:r>
              <a:rPr lang="pt-BR" noProof="0"/>
              <a:t>Quinto nível</a:t>
            </a:r>
          </a:p>
        </p:txBody>
      </p:sp>
      <p:sp>
        <p:nvSpPr>
          <p:cNvPr id="6" name="Espaço Reservado para Rodapé 5">
            <a:extLst>
              <a:ext uri="{FF2B5EF4-FFF2-40B4-BE49-F238E27FC236}">
                <a16:creationId xmlns:a16="http://schemas.microsoft.com/office/drawing/2014/main" id="{620A90D0-88D4-4041-B5EB-37DC76EDE4B7}"/>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pt-BR" dirty="0"/>
          </a:p>
        </p:txBody>
      </p:sp>
      <p:sp>
        <p:nvSpPr>
          <p:cNvPr id="7" name="Espaço Reservado para Número de Slide 6">
            <a:extLst>
              <a:ext uri="{FF2B5EF4-FFF2-40B4-BE49-F238E27FC236}">
                <a16:creationId xmlns:a16="http://schemas.microsoft.com/office/drawing/2014/main" id="{68624DD2-1789-40B5-AFAD-BD3DD159A3C3}"/>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DCCF83E-1DC4-498B-823C-570BD01E11BF}" type="slidenum">
              <a:rPr lang="pt-BR" altLang="pt-BR"/>
              <a:pPr>
                <a:defRPr/>
              </a:pPr>
              <a:t>‹nº›</a:t>
            </a:fld>
            <a:endParaRPr lang="pt-BR" altLang="pt-BR"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0668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65120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27608120-4886-473D-A239-94FB0D6AE0F3}"/>
              </a:ext>
            </a:extLst>
          </p:cNvPr>
          <p:cNvSpPr/>
          <p:nvPr userDrawn="1"/>
        </p:nvSpPr>
        <p:spPr>
          <a:xfrm>
            <a:off x="9347200" y="177800"/>
            <a:ext cx="1798638" cy="360363"/>
          </a:xfrm>
          <a:prstGeom prst="rect">
            <a:avLst/>
          </a:prstGeom>
          <a:solidFill>
            <a:srgbClr val="2579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dirty="0"/>
          </a:p>
        </p:txBody>
      </p:sp>
      <p:sp>
        <p:nvSpPr>
          <p:cNvPr id="9" name="Retângulo 8">
            <a:extLst>
              <a:ext uri="{FF2B5EF4-FFF2-40B4-BE49-F238E27FC236}">
                <a16:creationId xmlns:a16="http://schemas.microsoft.com/office/drawing/2014/main" id="{902CAF85-F071-43F3-B779-ED91FAD05F77}"/>
              </a:ext>
            </a:extLst>
          </p:cNvPr>
          <p:cNvSpPr/>
          <p:nvPr userDrawn="1"/>
        </p:nvSpPr>
        <p:spPr>
          <a:xfrm>
            <a:off x="9347200" y="538163"/>
            <a:ext cx="1798638" cy="360362"/>
          </a:xfrm>
          <a:prstGeom prst="rect">
            <a:avLst/>
          </a:prstGeom>
          <a:solidFill>
            <a:srgbClr val="2E65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dirty="0"/>
          </a:p>
        </p:txBody>
      </p:sp>
      <p:sp>
        <p:nvSpPr>
          <p:cNvPr id="10" name="Retângulo 9">
            <a:extLst>
              <a:ext uri="{FF2B5EF4-FFF2-40B4-BE49-F238E27FC236}">
                <a16:creationId xmlns:a16="http://schemas.microsoft.com/office/drawing/2014/main" id="{15F01C87-3CF9-4C4D-8E0E-B8BEAAED150B}"/>
              </a:ext>
            </a:extLst>
          </p:cNvPr>
          <p:cNvSpPr/>
          <p:nvPr userDrawn="1"/>
        </p:nvSpPr>
        <p:spPr>
          <a:xfrm>
            <a:off x="9347200" y="1258888"/>
            <a:ext cx="1798638" cy="360362"/>
          </a:xfrm>
          <a:prstGeom prst="rect">
            <a:avLst/>
          </a:prstGeom>
          <a:solidFill>
            <a:srgbClr val="2E89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dirty="0"/>
          </a:p>
        </p:txBody>
      </p:sp>
      <p:sp>
        <p:nvSpPr>
          <p:cNvPr id="11" name="Retângulo 10">
            <a:extLst>
              <a:ext uri="{FF2B5EF4-FFF2-40B4-BE49-F238E27FC236}">
                <a16:creationId xmlns:a16="http://schemas.microsoft.com/office/drawing/2014/main" id="{AAE947F0-10BB-4958-8715-DAAB4CD753B5}"/>
              </a:ext>
            </a:extLst>
          </p:cNvPr>
          <p:cNvSpPr/>
          <p:nvPr userDrawn="1"/>
        </p:nvSpPr>
        <p:spPr>
          <a:xfrm>
            <a:off x="9347200" y="2338388"/>
            <a:ext cx="1798638" cy="360362"/>
          </a:xfrm>
          <a:prstGeom prst="rect">
            <a:avLst/>
          </a:prstGeom>
          <a:solidFill>
            <a:srgbClr val="D15B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dirty="0"/>
          </a:p>
        </p:txBody>
      </p:sp>
      <p:sp>
        <p:nvSpPr>
          <p:cNvPr id="12" name="Retângulo 11">
            <a:extLst>
              <a:ext uri="{FF2B5EF4-FFF2-40B4-BE49-F238E27FC236}">
                <a16:creationId xmlns:a16="http://schemas.microsoft.com/office/drawing/2014/main" id="{DA8D46EA-8143-4F4C-A69F-9382A02C35D0}"/>
              </a:ext>
            </a:extLst>
          </p:cNvPr>
          <p:cNvSpPr/>
          <p:nvPr userDrawn="1"/>
        </p:nvSpPr>
        <p:spPr>
          <a:xfrm>
            <a:off x="9347200" y="1978025"/>
            <a:ext cx="1798638" cy="360363"/>
          </a:xfrm>
          <a:prstGeom prst="rect">
            <a:avLst/>
          </a:prstGeom>
          <a:solidFill>
            <a:srgbClr val="B746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dirty="0"/>
          </a:p>
        </p:txBody>
      </p:sp>
      <p:sp>
        <p:nvSpPr>
          <p:cNvPr id="13" name="Retângulo 12">
            <a:extLst>
              <a:ext uri="{FF2B5EF4-FFF2-40B4-BE49-F238E27FC236}">
                <a16:creationId xmlns:a16="http://schemas.microsoft.com/office/drawing/2014/main" id="{330A10C6-6703-40EC-84A9-F0455F9B0EEC}"/>
              </a:ext>
            </a:extLst>
          </p:cNvPr>
          <p:cNvSpPr/>
          <p:nvPr userDrawn="1"/>
        </p:nvSpPr>
        <p:spPr>
          <a:xfrm>
            <a:off x="9347200" y="3043238"/>
            <a:ext cx="1798638" cy="358775"/>
          </a:xfrm>
          <a:prstGeom prst="rect">
            <a:avLst/>
          </a:prstGeom>
          <a:solidFill>
            <a:srgbClr val="FFB7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dirty="0"/>
          </a:p>
        </p:txBody>
      </p:sp>
      <p:sp>
        <p:nvSpPr>
          <p:cNvPr id="14" name="Retângulo 13">
            <a:extLst>
              <a:ext uri="{FF2B5EF4-FFF2-40B4-BE49-F238E27FC236}">
                <a16:creationId xmlns:a16="http://schemas.microsoft.com/office/drawing/2014/main" id="{AA40198B-EDE9-481D-A68D-E7FEB6D88730}"/>
              </a:ext>
            </a:extLst>
          </p:cNvPr>
          <p:cNvSpPr/>
          <p:nvPr userDrawn="1"/>
        </p:nvSpPr>
        <p:spPr>
          <a:xfrm>
            <a:off x="9347200" y="1619250"/>
            <a:ext cx="1798638" cy="358775"/>
          </a:xfrm>
          <a:prstGeom prst="rect">
            <a:avLst/>
          </a:prstGeom>
          <a:solidFill>
            <a:srgbClr val="87B8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dirty="0"/>
          </a:p>
        </p:txBody>
      </p:sp>
      <p:sp>
        <p:nvSpPr>
          <p:cNvPr id="15" name="Retângulo 14">
            <a:extLst>
              <a:ext uri="{FF2B5EF4-FFF2-40B4-BE49-F238E27FC236}">
                <a16:creationId xmlns:a16="http://schemas.microsoft.com/office/drawing/2014/main" id="{344E945E-DD9F-44E1-BC39-60538CC95773}"/>
              </a:ext>
            </a:extLst>
          </p:cNvPr>
          <p:cNvSpPr/>
          <p:nvPr userDrawn="1"/>
        </p:nvSpPr>
        <p:spPr>
          <a:xfrm>
            <a:off x="9347200" y="898525"/>
            <a:ext cx="1798638" cy="360363"/>
          </a:xfrm>
          <a:prstGeom prst="rect">
            <a:avLst/>
          </a:prstGeom>
          <a:solidFill>
            <a:srgbClr val="ABBAC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dirty="0"/>
          </a:p>
        </p:txBody>
      </p:sp>
      <p:sp>
        <p:nvSpPr>
          <p:cNvPr id="16" name="Retângulo 15">
            <a:extLst>
              <a:ext uri="{FF2B5EF4-FFF2-40B4-BE49-F238E27FC236}">
                <a16:creationId xmlns:a16="http://schemas.microsoft.com/office/drawing/2014/main" id="{14944F24-161F-4B08-B3B9-CCEBD8B080C0}"/>
              </a:ext>
            </a:extLst>
          </p:cNvPr>
          <p:cNvSpPr/>
          <p:nvPr userDrawn="1"/>
        </p:nvSpPr>
        <p:spPr>
          <a:xfrm>
            <a:off x="9347200" y="2698750"/>
            <a:ext cx="1798638" cy="360363"/>
          </a:xfrm>
          <a:prstGeom prst="rect">
            <a:avLst/>
          </a:prstGeom>
          <a:solidFill>
            <a:srgbClr val="FB7D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dirty="0"/>
          </a:p>
        </p:txBody>
      </p:sp>
      <p:sp>
        <p:nvSpPr>
          <p:cNvPr id="17" name="Retângulo 16">
            <a:extLst>
              <a:ext uri="{FF2B5EF4-FFF2-40B4-BE49-F238E27FC236}">
                <a16:creationId xmlns:a16="http://schemas.microsoft.com/office/drawing/2014/main" id="{EEF3BA2C-C500-4716-B493-09C720E67ABF}"/>
              </a:ext>
            </a:extLst>
          </p:cNvPr>
          <p:cNvSpPr/>
          <p:nvPr userDrawn="1"/>
        </p:nvSpPr>
        <p:spPr>
          <a:xfrm>
            <a:off x="9702800" y="177800"/>
            <a:ext cx="360363" cy="3224213"/>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dirty="0"/>
          </a:p>
        </p:txBody>
      </p:sp>
      <p:sp>
        <p:nvSpPr>
          <p:cNvPr id="18" name="Retângulo 17">
            <a:extLst>
              <a:ext uri="{FF2B5EF4-FFF2-40B4-BE49-F238E27FC236}">
                <a16:creationId xmlns:a16="http://schemas.microsoft.com/office/drawing/2014/main" id="{DD709041-2B25-4B9C-8043-62B570BDC205}"/>
              </a:ext>
            </a:extLst>
          </p:cNvPr>
          <p:cNvSpPr/>
          <p:nvPr userDrawn="1"/>
        </p:nvSpPr>
        <p:spPr>
          <a:xfrm>
            <a:off x="10064750" y="177800"/>
            <a:ext cx="358775" cy="3224213"/>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dirty="0"/>
          </a:p>
        </p:txBody>
      </p:sp>
      <p:sp>
        <p:nvSpPr>
          <p:cNvPr id="19" name="Retângulo 18">
            <a:extLst>
              <a:ext uri="{FF2B5EF4-FFF2-40B4-BE49-F238E27FC236}">
                <a16:creationId xmlns:a16="http://schemas.microsoft.com/office/drawing/2014/main" id="{C068C176-9C94-4A43-A72B-933A8F84459C}"/>
              </a:ext>
            </a:extLst>
          </p:cNvPr>
          <p:cNvSpPr/>
          <p:nvPr userDrawn="1"/>
        </p:nvSpPr>
        <p:spPr>
          <a:xfrm>
            <a:off x="10425113" y="177800"/>
            <a:ext cx="360362" cy="322421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dirty="0"/>
          </a:p>
        </p:txBody>
      </p:sp>
      <p:sp>
        <p:nvSpPr>
          <p:cNvPr id="20" name="Retângulo 19">
            <a:extLst>
              <a:ext uri="{FF2B5EF4-FFF2-40B4-BE49-F238E27FC236}">
                <a16:creationId xmlns:a16="http://schemas.microsoft.com/office/drawing/2014/main" id="{EBFB17D1-4173-4787-9366-94334EF3DBBA}"/>
              </a:ext>
            </a:extLst>
          </p:cNvPr>
          <p:cNvSpPr/>
          <p:nvPr userDrawn="1"/>
        </p:nvSpPr>
        <p:spPr>
          <a:xfrm>
            <a:off x="10787063" y="177800"/>
            <a:ext cx="358775" cy="322421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dirty="0"/>
          </a:p>
        </p:txBody>
      </p:sp>
      <p:pic>
        <p:nvPicPr>
          <p:cNvPr id="22" name="Picture 2" descr="Resultado de imagem para congress meeting wallpaper">
            <a:extLst>
              <a:ext uri="{FF2B5EF4-FFF2-40B4-BE49-F238E27FC236}">
                <a16:creationId xmlns:a16="http://schemas.microsoft.com/office/drawing/2014/main" id="{E8B4A4D9-DB25-482B-B945-2944EED8E131}"/>
              </a:ext>
            </a:extLst>
          </p:cNvPr>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r="25000"/>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tângulo 23">
            <a:extLst>
              <a:ext uri="{FF2B5EF4-FFF2-40B4-BE49-F238E27FC236}">
                <a16:creationId xmlns:a16="http://schemas.microsoft.com/office/drawing/2014/main" id="{6278DED3-176A-4CA0-B2E8-28AE7A43A629}"/>
              </a:ext>
            </a:extLst>
          </p:cNvPr>
          <p:cNvSpPr/>
          <p:nvPr userDrawn="1"/>
        </p:nvSpPr>
        <p:spPr>
          <a:xfrm>
            <a:off x="0" y="0"/>
            <a:ext cx="9144000"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26" name="Picture 6" descr="http://rdrconsultoria.com.br/img/logo.png">
            <a:extLst>
              <a:ext uri="{FF2B5EF4-FFF2-40B4-BE49-F238E27FC236}">
                <a16:creationId xmlns:a16="http://schemas.microsoft.com/office/drawing/2014/main" id="{EA02523C-770E-4731-8506-43D44780A4CB}"/>
              </a:ext>
            </a:extLst>
          </p:cNvPr>
          <p:cNvSpPr>
            <a:spLocks noChangeAspect="1" noChangeArrowheads="1"/>
          </p:cNvSpPr>
          <p:nvPr userDrawn="1"/>
        </p:nvSpPr>
        <p:spPr bwMode="auto">
          <a:xfrm>
            <a:off x="6778625" y="5378450"/>
            <a:ext cx="1789113"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dirty="0"/>
          </a:p>
        </p:txBody>
      </p:sp>
      <p:sp>
        <p:nvSpPr>
          <p:cNvPr id="23" name="Retângulo 22">
            <a:extLst>
              <a:ext uri="{FF2B5EF4-FFF2-40B4-BE49-F238E27FC236}">
                <a16:creationId xmlns:a16="http://schemas.microsoft.com/office/drawing/2014/main" id="{C2BA17BB-0076-4288-9B2B-75336A6701BE}"/>
              </a:ext>
            </a:extLst>
          </p:cNvPr>
          <p:cNvSpPr/>
          <p:nvPr userDrawn="1"/>
        </p:nvSpPr>
        <p:spPr>
          <a:xfrm>
            <a:off x="250825" y="318294"/>
            <a:ext cx="8540750" cy="6221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35" name="Retângulo 34">
            <a:extLst>
              <a:ext uri="{FF2B5EF4-FFF2-40B4-BE49-F238E27FC236}">
                <a16:creationId xmlns:a16="http://schemas.microsoft.com/office/drawing/2014/main" id="{EDF870A3-F50A-4629-AC8B-EFE5CB2E36D1}"/>
              </a:ext>
            </a:extLst>
          </p:cNvPr>
          <p:cNvSpPr/>
          <p:nvPr userDrawn="1"/>
        </p:nvSpPr>
        <p:spPr>
          <a:xfrm>
            <a:off x="454025" y="477441"/>
            <a:ext cx="8540750" cy="6221412"/>
          </a:xfrm>
          <a:prstGeom prst="rect">
            <a:avLst/>
          </a:prstGeom>
          <a:solidFill>
            <a:srgbClr val="09090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Tree>
  </p:cSld>
  <p:clrMap bg1="lt1" tx1="dk1" bg2="lt2" tx2="dk2" accent1="accent1" accent2="accent2" accent3="accent3" accent4="accent4" accent5="accent5" accent6="accent6" hlink="hlink" folHlink="folHlink"/>
  <p:sldLayoutIdLst>
    <p:sldLayoutId id="2147483901" r:id="rId1"/>
    <p:sldLayoutId id="2147483880" r:id="rId2"/>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esultado de imagem para congress meeting wallpaper">
            <a:extLst>
              <a:ext uri="{FF2B5EF4-FFF2-40B4-BE49-F238E27FC236}">
                <a16:creationId xmlns:a16="http://schemas.microsoft.com/office/drawing/2014/main" id="{7970CAD6-D465-42A1-92A2-F14B5CA0AB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ângulo 2">
            <a:extLst>
              <a:ext uri="{FF2B5EF4-FFF2-40B4-BE49-F238E27FC236}">
                <a16:creationId xmlns:a16="http://schemas.microsoft.com/office/drawing/2014/main" id="{DBA3E992-AF84-48E9-9471-EDDDE42FF609}"/>
              </a:ext>
            </a:extLst>
          </p:cNvPr>
          <p:cNvSpPr/>
          <p:nvPr/>
        </p:nvSpPr>
        <p:spPr>
          <a:xfrm>
            <a:off x="0" y="5143500"/>
            <a:ext cx="9144000" cy="1714500"/>
          </a:xfrm>
          <a:prstGeom prst="rect">
            <a:avLst/>
          </a:prstGeom>
          <a:solidFill>
            <a:srgbClr val="191E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4" name="Retângulo 3">
            <a:extLst>
              <a:ext uri="{FF2B5EF4-FFF2-40B4-BE49-F238E27FC236}">
                <a16:creationId xmlns:a16="http://schemas.microsoft.com/office/drawing/2014/main" id="{8B7ADCF1-21F7-48C5-8817-AABB93ADBA68}"/>
              </a:ext>
            </a:extLst>
          </p:cNvPr>
          <p:cNvSpPr/>
          <p:nvPr/>
        </p:nvSpPr>
        <p:spPr>
          <a:xfrm>
            <a:off x="0" y="-9525"/>
            <a:ext cx="9144000" cy="5153025"/>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5" name="Retângulo 4">
            <a:extLst>
              <a:ext uri="{FF2B5EF4-FFF2-40B4-BE49-F238E27FC236}">
                <a16:creationId xmlns:a16="http://schemas.microsoft.com/office/drawing/2014/main" id="{5E43BCBF-1BD9-4B35-BAFA-BF08D7D435FE}"/>
              </a:ext>
            </a:extLst>
          </p:cNvPr>
          <p:cNvSpPr/>
          <p:nvPr/>
        </p:nvSpPr>
        <p:spPr>
          <a:xfrm>
            <a:off x="576263" y="5037138"/>
            <a:ext cx="7991475" cy="109537"/>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dirty="0"/>
          </a:p>
        </p:txBody>
      </p:sp>
      <p:sp>
        <p:nvSpPr>
          <p:cNvPr id="6150" name="Picture 6" descr="http://rdrconsultoria.com.br/img/logo.png">
            <a:extLst>
              <a:ext uri="{FF2B5EF4-FFF2-40B4-BE49-F238E27FC236}">
                <a16:creationId xmlns:a16="http://schemas.microsoft.com/office/drawing/2014/main" id="{D0EA7D27-E106-4ECE-832F-C27BB0E1C42E}"/>
              </a:ext>
            </a:extLst>
          </p:cNvPr>
          <p:cNvSpPr>
            <a:spLocks noChangeAspect="1" noChangeArrowheads="1"/>
          </p:cNvSpPr>
          <p:nvPr/>
        </p:nvSpPr>
        <p:spPr bwMode="auto">
          <a:xfrm>
            <a:off x="6778625" y="5378450"/>
            <a:ext cx="1789113"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dirty="0"/>
          </a:p>
        </p:txBody>
      </p:sp>
      <p:sp>
        <p:nvSpPr>
          <p:cNvPr id="7" name="Retângulo 6">
            <a:extLst>
              <a:ext uri="{FF2B5EF4-FFF2-40B4-BE49-F238E27FC236}">
                <a16:creationId xmlns:a16="http://schemas.microsoft.com/office/drawing/2014/main" id="{60AB8D60-F1A4-42A2-A507-42C9A177CD82}"/>
              </a:ext>
            </a:extLst>
          </p:cNvPr>
          <p:cNvSpPr/>
          <p:nvPr/>
        </p:nvSpPr>
        <p:spPr>
          <a:xfrm>
            <a:off x="0" y="785813"/>
            <a:ext cx="5367338" cy="56515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dirty="0"/>
          </a:p>
        </p:txBody>
      </p:sp>
      <p:sp>
        <p:nvSpPr>
          <p:cNvPr id="9" name="Retângulo 8">
            <a:extLst>
              <a:ext uri="{FF2B5EF4-FFF2-40B4-BE49-F238E27FC236}">
                <a16:creationId xmlns:a16="http://schemas.microsoft.com/office/drawing/2014/main" id="{0CCDA73A-75DD-474E-B8C2-6C98B92C06CF}"/>
              </a:ext>
            </a:extLst>
          </p:cNvPr>
          <p:cNvSpPr/>
          <p:nvPr/>
        </p:nvSpPr>
        <p:spPr>
          <a:xfrm>
            <a:off x="314325" y="782638"/>
            <a:ext cx="5175250" cy="56673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pt-BR" sz="3000" b="1" dirty="0">
                <a:solidFill>
                  <a:schemeClr val="bg1"/>
                </a:solidFill>
                <a:latin typeface="Segoe UI" panose="020B0502040204020203" pitchFamily="34" charset="0"/>
                <a:cs typeface="Segoe UI" panose="020B0502040204020203" pitchFamily="34" charset="0"/>
              </a:rPr>
              <a:t>ORÇAMENTO PÚBLICO:</a:t>
            </a:r>
          </a:p>
        </p:txBody>
      </p:sp>
      <p:sp>
        <p:nvSpPr>
          <p:cNvPr id="10" name="Retângulo 9">
            <a:extLst>
              <a:ext uri="{FF2B5EF4-FFF2-40B4-BE49-F238E27FC236}">
                <a16:creationId xmlns:a16="http://schemas.microsoft.com/office/drawing/2014/main" id="{72EDA2C9-5A3C-4A1D-937B-718E5E4932A3}"/>
              </a:ext>
            </a:extLst>
          </p:cNvPr>
          <p:cNvSpPr/>
          <p:nvPr/>
        </p:nvSpPr>
        <p:spPr>
          <a:xfrm>
            <a:off x="0" y="1457324"/>
            <a:ext cx="7285383" cy="115887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dirty="0"/>
          </a:p>
        </p:txBody>
      </p:sp>
      <p:sp>
        <p:nvSpPr>
          <p:cNvPr id="8" name="Retângulo 7">
            <a:extLst>
              <a:ext uri="{FF2B5EF4-FFF2-40B4-BE49-F238E27FC236}">
                <a16:creationId xmlns:a16="http://schemas.microsoft.com/office/drawing/2014/main" id="{B8EF420D-167A-4B54-9220-7D07838B3DCD}"/>
              </a:ext>
            </a:extLst>
          </p:cNvPr>
          <p:cNvSpPr/>
          <p:nvPr/>
        </p:nvSpPr>
        <p:spPr>
          <a:xfrm>
            <a:off x="314325" y="1764507"/>
            <a:ext cx="6971058" cy="51911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pt-BR" sz="2600" b="1" dirty="0">
                <a:solidFill>
                  <a:schemeClr val="bg1"/>
                </a:solidFill>
                <a:latin typeface="Segoe UI" panose="020B0502040204020203" pitchFamily="34" charset="0"/>
                <a:cs typeface="Segoe UI" panose="020B0502040204020203" pitchFamily="34" charset="0"/>
              </a:rPr>
              <a:t>LEI DE DIRETRIZES ORÇAMENTÁRIAS (LDO) E LEI ORÇAMENTÁRIA ANUAL (LOA)</a:t>
            </a:r>
          </a:p>
        </p:txBody>
      </p:sp>
      <p:sp>
        <p:nvSpPr>
          <p:cNvPr id="11" name="Retângulo 10">
            <a:extLst>
              <a:ext uri="{FF2B5EF4-FFF2-40B4-BE49-F238E27FC236}">
                <a16:creationId xmlns:a16="http://schemas.microsoft.com/office/drawing/2014/main" id="{B64BFBF2-D2FA-4E93-A44F-4A7EFF327117}"/>
              </a:ext>
            </a:extLst>
          </p:cNvPr>
          <p:cNvSpPr/>
          <p:nvPr/>
        </p:nvSpPr>
        <p:spPr>
          <a:xfrm>
            <a:off x="0" y="3290888"/>
            <a:ext cx="4979988" cy="7747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dirty="0"/>
          </a:p>
        </p:txBody>
      </p:sp>
      <p:sp>
        <p:nvSpPr>
          <p:cNvPr id="12" name="Retângulo 11">
            <a:extLst>
              <a:ext uri="{FF2B5EF4-FFF2-40B4-BE49-F238E27FC236}">
                <a16:creationId xmlns:a16="http://schemas.microsoft.com/office/drawing/2014/main" id="{CAE6F9F7-D3BE-492D-A978-D0D9C2A48B2D}"/>
              </a:ext>
            </a:extLst>
          </p:cNvPr>
          <p:cNvSpPr/>
          <p:nvPr/>
        </p:nvSpPr>
        <p:spPr>
          <a:xfrm>
            <a:off x="314325" y="3419475"/>
            <a:ext cx="4257675" cy="5175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pt-BR" sz="2000" dirty="0">
                <a:solidFill>
                  <a:schemeClr val="bg1"/>
                </a:solidFill>
                <a:latin typeface="Segoe UI Semibold" panose="020B0702040204020203" pitchFamily="34" charset="0"/>
                <a:cs typeface="Segoe UI Semibold" panose="020B0702040204020203" pitchFamily="34" charset="0"/>
              </a:rPr>
              <a:t>Larissa de Moura Guerra Almeida</a:t>
            </a:r>
          </a:p>
        </p:txBody>
      </p:sp>
      <p:pic>
        <p:nvPicPr>
          <p:cNvPr id="13" name="Picture 6" descr="http://rdrconsultoria.com.br/img/logo.png">
            <a:extLst>
              <a:ext uri="{FF2B5EF4-FFF2-40B4-BE49-F238E27FC236}">
                <a16:creationId xmlns:a16="http://schemas.microsoft.com/office/drawing/2014/main" id="{073AE77E-010E-4A8A-B744-929C61CB20CA}"/>
              </a:ext>
            </a:extLst>
          </p:cNvPr>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6778830" y="5447540"/>
            <a:ext cx="178890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Solução Capacitação e Treinamento">
            <a:extLst>
              <a:ext uri="{FF2B5EF4-FFF2-40B4-BE49-F238E27FC236}">
                <a16:creationId xmlns:a16="http://schemas.microsoft.com/office/drawing/2014/main" id="{1DE4971D-CFBC-462B-9991-03369B2041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958" y="5407025"/>
            <a:ext cx="2381250" cy="1190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93715672-CE01-4C97-AD32-D9CB72B44F41}"/>
              </a:ext>
            </a:extLst>
          </p:cNvPr>
          <p:cNvSpPr txBox="1">
            <a:spLocks noChangeArrowheads="1"/>
          </p:cNvSpPr>
          <p:nvPr/>
        </p:nvSpPr>
        <p:spPr bwMode="auto">
          <a:xfrm>
            <a:off x="682171" y="769711"/>
            <a:ext cx="8255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pt-BR" altLang="pt-BR" sz="2800" b="1" dirty="0">
                <a:solidFill>
                  <a:schemeClr val="accent6">
                    <a:lumMod val="75000"/>
                  </a:schemeClr>
                </a:solidFill>
                <a:latin typeface="Segoe UI" panose="020B0502040204020203" pitchFamily="34" charset="0"/>
                <a:cs typeface="Segoe UI" panose="020B0502040204020203" pitchFamily="34" charset="0"/>
              </a:rPr>
              <a:t>2. A LEI DE DIRETRIZES ORÇAMENTÁRIAS (LDO)</a:t>
            </a:r>
          </a:p>
          <a:p>
            <a:pPr eaLnBrk="1" hangingPunct="1"/>
            <a:endParaRPr lang="pt-BR" altLang="pt-BR" sz="2800" b="1" dirty="0">
              <a:solidFill>
                <a:schemeClr val="accent6">
                  <a:lumMod val="75000"/>
                </a:schemeClr>
              </a:solidFill>
              <a:latin typeface="Segoe UI" panose="020B0502040204020203" pitchFamily="34" charset="0"/>
              <a:cs typeface="Segoe UI" panose="020B0502040204020203" pitchFamily="34" charset="0"/>
            </a:endParaRPr>
          </a:p>
        </p:txBody>
      </p:sp>
      <p:sp>
        <p:nvSpPr>
          <p:cNvPr id="6" name="CaixaDeTexto 5">
            <a:extLst>
              <a:ext uri="{FF2B5EF4-FFF2-40B4-BE49-F238E27FC236}">
                <a16:creationId xmlns:a16="http://schemas.microsoft.com/office/drawing/2014/main" id="{A0FEF209-6BA4-4BEF-8600-BA80AC3EFD38}"/>
              </a:ext>
            </a:extLst>
          </p:cNvPr>
          <p:cNvSpPr txBox="1">
            <a:spLocks noChangeArrowheads="1"/>
          </p:cNvSpPr>
          <p:nvPr/>
        </p:nvSpPr>
        <p:spPr bwMode="auto">
          <a:xfrm>
            <a:off x="682171" y="1449230"/>
            <a:ext cx="82550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pt-BR" altLang="pt-BR" b="1" dirty="0">
                <a:solidFill>
                  <a:schemeClr val="bg1"/>
                </a:solidFill>
                <a:latin typeface="Segoe UI" panose="020B0502040204020203" pitchFamily="34" charset="0"/>
                <a:cs typeface="Segoe UI" panose="020B0502040204020203" pitchFamily="34" charset="0"/>
              </a:rPr>
              <a:t>Prazos estabelecidos para encaminhamento e devolução da LDO</a:t>
            </a:r>
          </a:p>
          <a:p>
            <a:pPr eaLnBrk="1" hangingPunct="1"/>
            <a:endParaRPr lang="pt-BR" altLang="pt-BR" b="1" dirty="0">
              <a:solidFill>
                <a:schemeClr val="bg1"/>
              </a:solidFill>
              <a:latin typeface="Segoe UI" panose="020B0502040204020203" pitchFamily="34" charset="0"/>
              <a:cs typeface="Segoe UI" panose="020B0502040204020203" pitchFamily="34" charset="0"/>
            </a:endParaRPr>
          </a:p>
          <a:p>
            <a:pPr marL="285750" indent="-285750" eaLnBrk="1" hangingPunct="1">
              <a:buFont typeface="Arial" panose="020B0604020202020204" pitchFamily="34" charset="0"/>
              <a:buChar char="•"/>
            </a:pPr>
            <a:r>
              <a:rPr lang="pt-BR" altLang="pt-BR" dirty="0">
                <a:solidFill>
                  <a:schemeClr val="bg1"/>
                </a:solidFill>
                <a:latin typeface="Segoe UI" panose="020B0502040204020203" pitchFamily="34" charset="0"/>
                <a:cs typeface="Segoe UI" panose="020B0502040204020203" pitchFamily="34" charset="0"/>
              </a:rPr>
              <a:t>Enquanto não for editada a Lei Complementar prevista no art. 165, §9º, I, da CR/1988, os prazos são os definidos no art. 35, §2º, II, ADCT, ou nas Leis Orgânicas dos Municípios (art. 22, caput, Lei 4.320/64).</a:t>
            </a:r>
          </a:p>
          <a:p>
            <a:pPr marL="285750" indent="-285750" eaLnBrk="1" hangingPunct="1">
              <a:buFont typeface="Arial" panose="020B0604020202020204" pitchFamily="34" charset="0"/>
              <a:buChar char="•"/>
            </a:pPr>
            <a:endParaRPr lang="pt-BR" altLang="pt-BR" dirty="0">
              <a:solidFill>
                <a:schemeClr val="bg1"/>
              </a:solidFill>
              <a:latin typeface="Segoe UI" panose="020B0502040204020203" pitchFamily="34" charset="0"/>
              <a:cs typeface="Segoe UI" panose="020B0502040204020203" pitchFamily="34" charset="0"/>
            </a:endParaRPr>
          </a:p>
          <a:p>
            <a:pPr marL="285750" indent="-285750" eaLnBrk="1" hangingPunct="1">
              <a:buFont typeface="Arial" panose="020B0604020202020204" pitchFamily="34" charset="0"/>
              <a:buChar char="•"/>
            </a:pPr>
            <a:r>
              <a:rPr lang="pt-BR" altLang="pt-BR" dirty="0">
                <a:solidFill>
                  <a:schemeClr val="bg1"/>
                </a:solidFill>
                <a:latin typeface="Segoe UI" panose="020B0502040204020203" pitchFamily="34" charset="0"/>
                <a:cs typeface="Segoe UI" panose="020B0502040204020203" pitchFamily="34" charset="0"/>
              </a:rPr>
              <a:t>Art. 35, §2º, II, ADCT → 15 de maio.</a:t>
            </a:r>
          </a:p>
          <a:p>
            <a:pPr marL="285750" indent="-285750" eaLnBrk="1" hangingPunct="1">
              <a:buFont typeface="Arial" panose="020B0604020202020204" pitchFamily="34" charset="0"/>
              <a:buChar char="•"/>
            </a:pPr>
            <a:endParaRPr lang="pt-BR" altLang="pt-BR" dirty="0">
              <a:solidFill>
                <a:schemeClr val="bg1"/>
              </a:solidFill>
              <a:latin typeface="Segoe UI" panose="020B0502040204020203" pitchFamily="34" charset="0"/>
              <a:cs typeface="Segoe UI" panose="020B0502040204020203" pitchFamily="34" charset="0"/>
            </a:endParaRPr>
          </a:p>
          <a:p>
            <a:pPr marL="285750" indent="-285750" eaLnBrk="1" hangingPunct="1">
              <a:buFont typeface="Arial" panose="020B0604020202020204" pitchFamily="34" charset="0"/>
              <a:buChar char="•"/>
            </a:pPr>
            <a:r>
              <a:rPr lang="pt-BR" altLang="pt-BR" dirty="0">
                <a:solidFill>
                  <a:schemeClr val="bg1"/>
                </a:solidFill>
                <a:latin typeface="Segoe UI" panose="020B0502040204020203" pitchFamily="34" charset="0"/>
                <a:cs typeface="Segoe UI" panose="020B0502040204020203" pitchFamily="34" charset="0"/>
              </a:rPr>
              <a:t>A devolução é regrada pelo art. 57, §2º, ou o disposto na LOM → “§2º – A sessão legislativa não será interrompida sem a aprovação do projeto de lei de diretrizes orçamentárias”</a:t>
            </a:r>
          </a:p>
          <a:p>
            <a:pPr marL="285750" indent="-285750" eaLnBrk="1" hangingPunct="1">
              <a:buFont typeface="Arial" panose="020B0604020202020204" pitchFamily="34" charset="0"/>
              <a:buChar char="•"/>
            </a:pPr>
            <a:endParaRPr lang="pt-BR" altLang="pt-BR" dirty="0">
              <a:solidFill>
                <a:schemeClr val="bg1"/>
              </a:solidFill>
              <a:latin typeface="Segoe UI" panose="020B0502040204020203" pitchFamily="34" charset="0"/>
              <a:cs typeface="Segoe UI" panose="020B0502040204020203" pitchFamily="34" charset="0"/>
            </a:endParaRPr>
          </a:p>
          <a:p>
            <a:pPr marL="285750" indent="-285750" eaLnBrk="1" hangingPunct="1">
              <a:buFont typeface="Arial" panose="020B0604020202020204" pitchFamily="34" charset="0"/>
              <a:buChar char="•"/>
            </a:pPr>
            <a:endParaRPr lang="pt-BR" altLang="pt-BR" dirty="0">
              <a:solidFill>
                <a:schemeClr val="bg1"/>
              </a:solidFill>
              <a:latin typeface="Segoe UI" panose="020B0502040204020203" pitchFamily="34" charset="0"/>
              <a:cs typeface="Segoe UI" panose="020B0502040204020203" pitchFamily="34" charset="0"/>
            </a:endParaRPr>
          </a:p>
          <a:p>
            <a:pPr eaLnBrk="1" hangingPunct="1"/>
            <a:r>
              <a:rPr lang="pt-BR" altLang="pt-BR" b="1" dirty="0">
                <a:solidFill>
                  <a:schemeClr val="bg1"/>
                </a:solidFill>
                <a:latin typeface="Segoe UI" panose="020B0502040204020203" pitchFamily="34" charset="0"/>
                <a:cs typeface="Segoe UI" panose="020B0502040204020203" pitchFamily="34" charset="0"/>
              </a:rPr>
              <a:t>Competências do Poder Legislativo em matéria orçamentária – LDO</a:t>
            </a:r>
          </a:p>
          <a:p>
            <a:pPr marL="285750" indent="-285750" eaLnBrk="1" hangingPunct="1">
              <a:buFont typeface="Arial" panose="020B0604020202020204" pitchFamily="34" charset="0"/>
              <a:buChar char="•"/>
            </a:pPr>
            <a:endParaRPr lang="pt-BR" altLang="pt-BR" dirty="0">
              <a:solidFill>
                <a:schemeClr val="bg1"/>
              </a:solidFill>
              <a:latin typeface="Segoe UI" panose="020B0502040204020203" pitchFamily="34" charset="0"/>
              <a:cs typeface="Segoe UI" panose="020B0502040204020203" pitchFamily="34" charset="0"/>
            </a:endParaRPr>
          </a:p>
          <a:p>
            <a:pPr marL="285750" indent="-285750" eaLnBrk="1" hangingPunct="1">
              <a:buFont typeface="Arial" panose="020B0604020202020204" pitchFamily="34" charset="0"/>
              <a:buChar char="•"/>
            </a:pPr>
            <a:r>
              <a:rPr lang="pt-BR" altLang="pt-BR" dirty="0">
                <a:solidFill>
                  <a:schemeClr val="bg1"/>
                </a:solidFill>
                <a:latin typeface="Segoe UI" panose="020B0502040204020203" pitchFamily="34" charset="0"/>
                <a:cs typeface="Segoe UI" panose="020B0502040204020203" pitchFamily="34" charset="0"/>
              </a:rPr>
              <a:t>São idênticas às estabelecidas para o PPA e a LOA (por simetria): dispor (art. 48, inc. II, CF); apreciar (art. 58, §2º, VI, e art. 166, CF); e emitir parecer (art. 166, §1º, I, CF).</a:t>
            </a:r>
          </a:p>
        </p:txBody>
      </p:sp>
    </p:spTree>
    <p:extLst>
      <p:ext uri="{BB962C8B-B14F-4D97-AF65-F5344CB8AC3E}">
        <p14:creationId xmlns:p14="http://schemas.microsoft.com/office/powerpoint/2010/main" val="1680945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93715672-CE01-4C97-AD32-D9CB72B44F41}"/>
              </a:ext>
            </a:extLst>
          </p:cNvPr>
          <p:cNvSpPr txBox="1">
            <a:spLocks noChangeArrowheads="1"/>
          </p:cNvSpPr>
          <p:nvPr/>
        </p:nvSpPr>
        <p:spPr bwMode="auto">
          <a:xfrm>
            <a:off x="682171" y="769711"/>
            <a:ext cx="8255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pt-BR" altLang="pt-BR" sz="2800" b="1" dirty="0">
                <a:solidFill>
                  <a:schemeClr val="accent6">
                    <a:lumMod val="75000"/>
                  </a:schemeClr>
                </a:solidFill>
                <a:latin typeface="Segoe UI" panose="020B0502040204020203" pitchFamily="34" charset="0"/>
                <a:cs typeface="Segoe UI" panose="020B0502040204020203" pitchFamily="34" charset="0"/>
              </a:rPr>
              <a:t>2. A LEI DE DIRETRIZES ORÇAMENTÁRIAS (LDO)</a:t>
            </a:r>
          </a:p>
          <a:p>
            <a:pPr eaLnBrk="1" hangingPunct="1"/>
            <a:endParaRPr lang="pt-BR" altLang="pt-BR" sz="2800" b="1" dirty="0">
              <a:solidFill>
                <a:schemeClr val="accent6">
                  <a:lumMod val="75000"/>
                </a:schemeClr>
              </a:solidFill>
              <a:latin typeface="Segoe UI" panose="020B0502040204020203" pitchFamily="34" charset="0"/>
              <a:cs typeface="Segoe UI" panose="020B0502040204020203" pitchFamily="34" charset="0"/>
            </a:endParaRPr>
          </a:p>
        </p:txBody>
      </p:sp>
      <p:sp>
        <p:nvSpPr>
          <p:cNvPr id="6" name="CaixaDeTexto 5">
            <a:extLst>
              <a:ext uri="{FF2B5EF4-FFF2-40B4-BE49-F238E27FC236}">
                <a16:creationId xmlns:a16="http://schemas.microsoft.com/office/drawing/2014/main" id="{A0FEF209-6BA4-4BEF-8600-BA80AC3EFD38}"/>
              </a:ext>
            </a:extLst>
          </p:cNvPr>
          <p:cNvSpPr txBox="1">
            <a:spLocks noChangeArrowheads="1"/>
          </p:cNvSpPr>
          <p:nvPr/>
        </p:nvSpPr>
        <p:spPr bwMode="auto">
          <a:xfrm>
            <a:off x="682171" y="1449230"/>
            <a:ext cx="82550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pt-BR" altLang="pt-BR" b="1" dirty="0">
                <a:solidFill>
                  <a:schemeClr val="bg1"/>
                </a:solidFill>
                <a:latin typeface="Segoe UI" panose="020B0502040204020203" pitchFamily="34" charset="0"/>
                <a:cs typeface="Segoe UI" panose="020B0502040204020203" pitchFamily="34" charset="0"/>
              </a:rPr>
              <a:t>Emendas e modificações à LDO</a:t>
            </a:r>
          </a:p>
          <a:p>
            <a:pPr eaLnBrk="1" hangingPunct="1"/>
            <a:endParaRPr lang="pt-BR" altLang="pt-BR" b="1" dirty="0">
              <a:solidFill>
                <a:schemeClr val="bg1"/>
              </a:solidFill>
              <a:latin typeface="Segoe UI" panose="020B0502040204020203" pitchFamily="34" charset="0"/>
              <a:cs typeface="Segoe UI" panose="020B0502040204020203" pitchFamily="34" charset="0"/>
            </a:endParaRPr>
          </a:p>
          <a:p>
            <a:pPr marL="285750" indent="-285750" eaLnBrk="1" hangingPunct="1">
              <a:buFont typeface="Arial" panose="020B0604020202020204" pitchFamily="34" charset="0"/>
              <a:buChar char="•"/>
            </a:pPr>
            <a:r>
              <a:rPr lang="pt-BR" altLang="pt-BR" dirty="0">
                <a:solidFill>
                  <a:schemeClr val="bg1"/>
                </a:solidFill>
                <a:latin typeface="Segoe UI" panose="020B0502040204020203" pitchFamily="34" charset="0"/>
                <a:cs typeface="Segoe UI" panose="020B0502040204020203" pitchFamily="34" charset="0"/>
              </a:rPr>
              <a:t>O Texto Constitucional determina que as emendas serão apresentadas na Comissão mista, que sobre elas emitirá parecer (art. 166, §2º). Por simetria, nos Municípios, as emendas serão apresentadas na respectiva Comissão.</a:t>
            </a:r>
          </a:p>
          <a:p>
            <a:pPr marL="285750" indent="-285750" eaLnBrk="1" hangingPunct="1">
              <a:buFont typeface="Arial" panose="020B0604020202020204" pitchFamily="34" charset="0"/>
              <a:buChar char="•"/>
            </a:pPr>
            <a:endParaRPr lang="pt-BR" altLang="pt-BR" dirty="0">
              <a:solidFill>
                <a:schemeClr val="bg1"/>
              </a:solidFill>
              <a:latin typeface="Segoe UI" panose="020B0502040204020203" pitchFamily="34" charset="0"/>
              <a:cs typeface="Segoe UI" panose="020B0502040204020203" pitchFamily="34" charset="0"/>
            </a:endParaRPr>
          </a:p>
          <a:p>
            <a:pPr marL="285750" indent="-285750" eaLnBrk="1" hangingPunct="1">
              <a:buFont typeface="Arial" panose="020B0604020202020204" pitchFamily="34" charset="0"/>
              <a:buChar char="•"/>
            </a:pPr>
            <a:r>
              <a:rPr lang="pt-BR" altLang="pt-BR" dirty="0">
                <a:solidFill>
                  <a:schemeClr val="bg1"/>
                </a:solidFill>
                <a:latin typeface="Segoe UI" panose="020B0502040204020203" pitchFamily="34" charset="0"/>
                <a:cs typeface="Segoe UI" panose="020B0502040204020203" pitchFamily="34" charset="0"/>
              </a:rPr>
              <a:t>A proposição de modificações ao Projeto de Lei, remetidas através de Mensagem Retificativa do chefe do Poder Executivo, são permitidas enquanto não iniciada a votação na Comissão, da parte cuja alteração é proposta (art. 166, §5º, CF).</a:t>
            </a:r>
          </a:p>
          <a:p>
            <a:pPr marL="285750" indent="-285750" eaLnBrk="1" hangingPunct="1">
              <a:buFont typeface="Arial" panose="020B0604020202020204" pitchFamily="34" charset="0"/>
              <a:buChar char="•"/>
            </a:pPr>
            <a:endParaRPr lang="pt-BR" altLang="pt-BR" dirty="0">
              <a:solidFill>
                <a:schemeClr val="bg1"/>
              </a:solidFill>
              <a:latin typeface="Segoe UI" panose="020B0502040204020203" pitchFamily="34" charset="0"/>
              <a:cs typeface="Segoe UI" panose="020B0502040204020203" pitchFamily="34" charset="0"/>
            </a:endParaRPr>
          </a:p>
          <a:p>
            <a:pPr marL="285750" indent="-285750" eaLnBrk="1" hangingPunct="1">
              <a:buFont typeface="Arial" panose="020B0604020202020204" pitchFamily="34" charset="0"/>
              <a:buChar char="•"/>
            </a:pPr>
            <a:r>
              <a:rPr lang="pt-BR" altLang="pt-BR" dirty="0">
                <a:solidFill>
                  <a:schemeClr val="bg1"/>
                </a:solidFill>
                <a:latin typeface="Segoe UI" panose="020B0502040204020203" pitchFamily="34" charset="0"/>
                <a:cs typeface="Segoe UI" panose="020B0502040204020203" pitchFamily="34" charset="0"/>
              </a:rPr>
              <a:t>Também devem ser consideradas as exigências para modificações, como a compatibilidade, e as vedações do art. 166, §3º, I, e §4º, da CF.</a:t>
            </a:r>
          </a:p>
          <a:p>
            <a:pPr marL="285750" indent="-285750" eaLnBrk="1" hangingPunct="1">
              <a:buFont typeface="Arial" panose="020B0604020202020204" pitchFamily="34" charset="0"/>
              <a:buChar char="•"/>
            </a:pPr>
            <a:endParaRPr lang="pt-BR" altLang="pt-BR" dirty="0">
              <a:solidFill>
                <a:schemeClr val="bg1"/>
              </a:solidFill>
              <a:latin typeface="Segoe UI" panose="020B0502040204020203" pitchFamily="34" charset="0"/>
              <a:cs typeface="Segoe UI" panose="020B0502040204020203" pitchFamily="34" charset="0"/>
            </a:endParaRPr>
          </a:p>
          <a:p>
            <a:pPr marL="285750" indent="-285750" eaLnBrk="1" hangingPunct="1">
              <a:buFont typeface="Arial" panose="020B0604020202020204" pitchFamily="34" charset="0"/>
              <a:buChar char="•"/>
            </a:pPr>
            <a:r>
              <a:rPr lang="pt-BR" altLang="pt-BR" dirty="0">
                <a:solidFill>
                  <a:schemeClr val="bg1"/>
                </a:solidFill>
                <a:latin typeface="Segoe UI" panose="020B0502040204020203" pitchFamily="34" charset="0"/>
                <a:cs typeface="Segoe UI" panose="020B0502040204020203" pitchFamily="34" charset="0"/>
              </a:rPr>
              <a:t>Para as demais situações, deve ser observado o §7º do art. 166 da CF.</a:t>
            </a:r>
          </a:p>
          <a:p>
            <a:pPr marL="285750" indent="-285750" eaLnBrk="1" hangingPunct="1">
              <a:buFont typeface="Arial" panose="020B0604020202020204" pitchFamily="34" charset="0"/>
              <a:buChar char="•"/>
            </a:pPr>
            <a:endParaRPr lang="pt-BR" altLang="pt-BR" dirty="0">
              <a:solidFill>
                <a:schemeClr val="bg1"/>
              </a:solidFill>
              <a:latin typeface="Segoe UI" panose="020B0502040204020203" pitchFamily="34" charset="0"/>
              <a:cs typeface="Segoe UI" panose="020B0502040204020203" pitchFamily="34" charset="0"/>
            </a:endParaRPr>
          </a:p>
          <a:p>
            <a:pPr eaLnBrk="1" hangingPunct="1"/>
            <a:r>
              <a:rPr lang="pt-BR" altLang="pt-BR" b="1" dirty="0">
                <a:solidFill>
                  <a:srgbClr val="FF0000"/>
                </a:solidFill>
                <a:latin typeface="Segoe UI" panose="020B0502040204020203" pitchFamily="34" charset="0"/>
                <a:cs typeface="Segoe UI" panose="020B0502040204020203" pitchFamily="34" charset="0"/>
              </a:rPr>
              <a:t>OBS!</a:t>
            </a:r>
            <a:r>
              <a:rPr lang="pt-BR" altLang="pt-BR" b="1" dirty="0">
                <a:solidFill>
                  <a:schemeClr val="bg1"/>
                </a:solidFill>
                <a:latin typeface="Segoe UI" panose="020B0502040204020203" pitchFamily="34" charset="0"/>
                <a:cs typeface="Segoe UI" panose="020B0502040204020203" pitchFamily="34" charset="0"/>
              </a:rPr>
              <a:t> </a:t>
            </a:r>
            <a:r>
              <a:rPr lang="pt-BR" altLang="pt-BR" dirty="0">
                <a:solidFill>
                  <a:schemeClr val="bg1"/>
                </a:solidFill>
                <a:latin typeface="Segoe UI" panose="020B0502040204020203" pitchFamily="34" charset="0"/>
                <a:cs typeface="Segoe UI" panose="020B0502040204020203" pitchFamily="34" charset="0"/>
              </a:rPr>
              <a:t>Da mesma forma que o PPA, a iniciativa da LDO é do Poder Executivo (art. 165, da Constituição).</a:t>
            </a:r>
            <a:endParaRPr lang="pt-BR" altLang="pt-BR" b="1" dirty="0">
              <a:solidFill>
                <a:schemeClr val="bg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926646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aixaDeTexto 5">
            <a:extLst>
              <a:ext uri="{FF2B5EF4-FFF2-40B4-BE49-F238E27FC236}">
                <a16:creationId xmlns:a16="http://schemas.microsoft.com/office/drawing/2014/main" id="{F7871755-9692-4270-8BAA-721698115F4E}"/>
              </a:ext>
            </a:extLst>
          </p:cNvPr>
          <p:cNvSpPr txBox="1">
            <a:spLocks noChangeArrowheads="1"/>
          </p:cNvSpPr>
          <p:nvPr/>
        </p:nvSpPr>
        <p:spPr bwMode="auto">
          <a:xfrm>
            <a:off x="682171" y="1693182"/>
            <a:ext cx="8132763" cy="447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buFont typeface="Arial" panose="020B0604020202020204" pitchFamily="34" charset="0"/>
              <a:buChar char="•"/>
            </a:pPr>
            <a:r>
              <a:rPr lang="pt-BR" altLang="pt-BR" sz="1900" dirty="0">
                <a:solidFill>
                  <a:schemeClr val="bg1"/>
                </a:solidFill>
                <a:latin typeface="Segoe UI" panose="020B0502040204020203" pitchFamily="34" charset="0"/>
                <a:cs typeface="Segoe UI" panose="020B0502040204020203" pitchFamily="34" charset="0"/>
              </a:rPr>
              <a:t>Instrumento que possibilita a realização das metas e das prioridades estabelecidas na LDO → plano de trabalho descrito por um conjunto de ações a serem realizadas para atender à sociedade.</a:t>
            </a:r>
          </a:p>
          <a:p>
            <a:pPr eaLnBrk="1" hangingPunct="1">
              <a:buFont typeface="Arial" panose="020B0604020202020204" pitchFamily="34" charset="0"/>
              <a:buChar char="•"/>
            </a:pPr>
            <a:endParaRPr lang="pt-BR" altLang="pt-BR" sz="1900" dirty="0">
              <a:solidFill>
                <a:schemeClr val="bg1"/>
              </a:solidFill>
              <a:latin typeface="Segoe UI" panose="020B0502040204020203" pitchFamily="34" charset="0"/>
              <a:cs typeface="Segoe UI" panose="020B0502040204020203" pitchFamily="34" charset="0"/>
            </a:endParaRPr>
          </a:p>
          <a:p>
            <a:pPr eaLnBrk="1" hangingPunct="1">
              <a:buFont typeface="Arial" panose="020B0604020202020204" pitchFamily="34" charset="0"/>
              <a:buChar char="•"/>
            </a:pPr>
            <a:r>
              <a:rPr lang="pt-BR" altLang="pt-BR" sz="1900" dirty="0">
                <a:solidFill>
                  <a:schemeClr val="bg1"/>
                </a:solidFill>
                <a:latin typeface="Segoe UI" panose="020B0502040204020203" pitchFamily="34" charset="0"/>
                <a:cs typeface="Segoe UI" panose="020B0502040204020203" pitchFamily="34" charset="0"/>
              </a:rPr>
              <a:t>É onde se estabelece a previsão de todas as receitas a serem arrecadadas no exercício financeiro e a fixação de todos os gastos que os Poderes e os órgãos estão autorizados a executar.</a:t>
            </a:r>
          </a:p>
          <a:p>
            <a:pPr eaLnBrk="1" hangingPunct="1">
              <a:buFont typeface="Arial" panose="020B0604020202020204" pitchFamily="34" charset="0"/>
              <a:buChar char="•"/>
            </a:pPr>
            <a:endParaRPr lang="pt-BR" altLang="pt-BR" sz="1900" dirty="0">
              <a:solidFill>
                <a:schemeClr val="bg1"/>
              </a:solidFill>
              <a:latin typeface="Segoe UI" panose="020B0502040204020203" pitchFamily="34" charset="0"/>
              <a:cs typeface="Segoe UI" panose="020B0502040204020203" pitchFamily="34" charset="0"/>
            </a:endParaRPr>
          </a:p>
          <a:p>
            <a:pPr eaLnBrk="1" hangingPunct="1">
              <a:buFont typeface="Arial" panose="020B0604020202020204" pitchFamily="34" charset="0"/>
              <a:buChar char="•"/>
            </a:pPr>
            <a:r>
              <a:rPr lang="pt-BR" altLang="pt-BR" sz="1900" dirty="0">
                <a:solidFill>
                  <a:schemeClr val="bg1"/>
                </a:solidFill>
                <a:latin typeface="Segoe UI" panose="020B0502040204020203" pitchFamily="34" charset="0"/>
                <a:cs typeface="Segoe UI" panose="020B0502040204020203" pitchFamily="34" charset="0"/>
              </a:rPr>
              <a:t>Garante o gerenciamento anual das origens e aplicações de recursos, definindo os seus montantes e como serão aplicados pela Administração Pública.</a:t>
            </a:r>
          </a:p>
          <a:p>
            <a:pPr eaLnBrk="1" hangingPunct="1">
              <a:buFont typeface="Arial" panose="020B0604020202020204" pitchFamily="34" charset="0"/>
              <a:buChar char="•"/>
            </a:pPr>
            <a:endParaRPr lang="pt-BR" altLang="pt-BR" sz="1900" dirty="0">
              <a:solidFill>
                <a:schemeClr val="bg1"/>
              </a:solidFill>
              <a:latin typeface="Segoe UI" panose="020B0502040204020203" pitchFamily="34" charset="0"/>
              <a:cs typeface="Segoe UI" panose="020B0502040204020203" pitchFamily="34" charset="0"/>
            </a:endParaRPr>
          </a:p>
          <a:p>
            <a:pPr eaLnBrk="1" hangingPunct="1">
              <a:buFont typeface="Arial" panose="020B0604020202020204" pitchFamily="34" charset="0"/>
              <a:buChar char="•"/>
            </a:pPr>
            <a:r>
              <a:rPr lang="pt-BR" altLang="pt-BR" sz="1900" dirty="0">
                <a:solidFill>
                  <a:schemeClr val="bg1"/>
                </a:solidFill>
                <a:latin typeface="Segoe UI" panose="020B0502040204020203" pitchFamily="34" charset="0"/>
                <a:cs typeface="Segoe UI" panose="020B0502040204020203" pitchFamily="34" charset="0"/>
              </a:rPr>
              <a:t>Conjunto de ações que abarcam desde a construção de uma visão de futuro até a definição e a execução de metas físicas e financeiras a serem atingidas e dos pormenores que possam ser vislumbrados</a:t>
            </a:r>
          </a:p>
        </p:txBody>
      </p:sp>
      <p:sp>
        <p:nvSpPr>
          <p:cNvPr id="4" name="CaixaDeTexto 3">
            <a:extLst>
              <a:ext uri="{FF2B5EF4-FFF2-40B4-BE49-F238E27FC236}">
                <a16:creationId xmlns:a16="http://schemas.microsoft.com/office/drawing/2014/main" id="{0D28BCCD-8225-442F-B6BC-F5DCC25C5D91}"/>
              </a:ext>
            </a:extLst>
          </p:cNvPr>
          <p:cNvSpPr txBox="1">
            <a:spLocks noChangeArrowheads="1"/>
          </p:cNvSpPr>
          <p:nvPr/>
        </p:nvSpPr>
        <p:spPr bwMode="auto">
          <a:xfrm>
            <a:off x="682171" y="769711"/>
            <a:ext cx="71088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pt-BR" altLang="pt-BR" sz="2800" b="1" dirty="0">
                <a:solidFill>
                  <a:schemeClr val="accent6">
                    <a:lumMod val="75000"/>
                  </a:schemeClr>
                </a:solidFill>
                <a:latin typeface="Segoe UI" panose="020B0502040204020203" pitchFamily="34" charset="0"/>
                <a:cs typeface="Segoe UI" panose="020B0502040204020203" pitchFamily="34" charset="0"/>
              </a:rPr>
              <a:t>3. A LEI ORÇAMENTÁRIA ANUAL (LOA)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aixaDeTexto 5">
            <a:extLst>
              <a:ext uri="{FF2B5EF4-FFF2-40B4-BE49-F238E27FC236}">
                <a16:creationId xmlns:a16="http://schemas.microsoft.com/office/drawing/2014/main" id="{F7871755-9692-4270-8BAA-721698115F4E}"/>
              </a:ext>
            </a:extLst>
          </p:cNvPr>
          <p:cNvSpPr txBox="1">
            <a:spLocks noChangeArrowheads="1"/>
          </p:cNvSpPr>
          <p:nvPr/>
        </p:nvSpPr>
        <p:spPr bwMode="auto">
          <a:xfrm>
            <a:off x="682171" y="1375130"/>
            <a:ext cx="8132763"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buFont typeface="Arial" panose="020B0604020202020204" pitchFamily="34" charset="0"/>
              <a:buChar char="•"/>
            </a:pPr>
            <a:r>
              <a:rPr lang="pt-BR" altLang="pt-BR" sz="1900" dirty="0">
                <a:solidFill>
                  <a:schemeClr val="bg1"/>
                </a:solidFill>
                <a:latin typeface="Segoe UI" panose="020B0502040204020203" pitchFamily="34" charset="0"/>
                <a:cs typeface="Segoe UI" panose="020B0502040204020203" pitchFamily="34" charset="0"/>
              </a:rPr>
              <a:t>Expressão monetária dos recursos que deverão ser mobilizados, no período específico de sua vigência, visando à execução das políticas públicas e do programa de trabalho do governo.</a:t>
            </a:r>
          </a:p>
          <a:p>
            <a:pPr eaLnBrk="1" hangingPunct="1">
              <a:buFont typeface="Arial" panose="020B0604020202020204" pitchFamily="34" charset="0"/>
              <a:buChar char="•"/>
            </a:pPr>
            <a:endParaRPr lang="pt-BR" altLang="pt-BR" sz="1900" dirty="0">
              <a:solidFill>
                <a:schemeClr val="bg1"/>
              </a:solidFill>
              <a:latin typeface="Segoe UI" panose="020B0502040204020203" pitchFamily="34" charset="0"/>
              <a:cs typeface="Segoe UI" panose="020B0502040204020203" pitchFamily="34" charset="0"/>
            </a:endParaRPr>
          </a:p>
          <a:p>
            <a:pPr eaLnBrk="1" hangingPunct="1">
              <a:buFont typeface="Arial" panose="020B0604020202020204" pitchFamily="34" charset="0"/>
              <a:buChar char="•"/>
            </a:pPr>
            <a:r>
              <a:rPr lang="pt-BR" altLang="pt-BR" sz="1900" dirty="0">
                <a:solidFill>
                  <a:schemeClr val="bg1"/>
                </a:solidFill>
                <a:latin typeface="Segoe UI" panose="020B0502040204020203" pitchFamily="34" charset="0"/>
                <a:cs typeface="Segoe UI" panose="020B0502040204020203" pitchFamily="34" charset="0"/>
              </a:rPr>
              <a:t>Portaria 42/1999: as ações constantes das leis orçamentárias serão identificadas em termos de função, subfunção, programa, ação (projetos, atividades ou operações especiais), sendo os dois primeiros (função e subfunção) classificados a partir de tabela anexa à Portaria, e os dois seguintes (programa e ação) estabelecidos em ato próprio de cada ente da Federação.</a:t>
            </a:r>
          </a:p>
          <a:p>
            <a:pPr eaLnBrk="1" hangingPunct="1">
              <a:buFont typeface="Arial" panose="020B0604020202020204" pitchFamily="34" charset="0"/>
              <a:buChar char="•"/>
            </a:pPr>
            <a:endParaRPr lang="pt-BR" altLang="pt-BR" sz="1900" dirty="0">
              <a:solidFill>
                <a:schemeClr val="bg1"/>
              </a:solidFill>
              <a:latin typeface="Segoe UI" panose="020B0502040204020203" pitchFamily="34" charset="0"/>
              <a:cs typeface="Segoe UI" panose="020B0502040204020203" pitchFamily="34" charset="0"/>
            </a:endParaRPr>
          </a:p>
          <a:p>
            <a:pPr eaLnBrk="1" hangingPunct="1">
              <a:buFont typeface="Arial" panose="020B0604020202020204" pitchFamily="34" charset="0"/>
              <a:buChar char="•"/>
            </a:pPr>
            <a:r>
              <a:rPr lang="pt-BR" altLang="pt-BR" sz="1900" b="1" dirty="0">
                <a:solidFill>
                  <a:schemeClr val="bg1"/>
                </a:solidFill>
                <a:latin typeface="Segoe UI" panose="020B0502040204020203" pitchFamily="34" charset="0"/>
                <a:cs typeface="Segoe UI" panose="020B0502040204020203" pitchFamily="34" charset="0"/>
              </a:rPr>
              <a:t>Objetivos da Política Orçamentária </a:t>
            </a:r>
            <a:r>
              <a:rPr lang="pt-BR" altLang="pt-BR" sz="1900" dirty="0">
                <a:solidFill>
                  <a:schemeClr val="bg1"/>
                </a:solidFill>
                <a:latin typeface="Segoe UI" panose="020B0502040204020203" pitchFamily="34" charset="0"/>
                <a:cs typeface="Segoe UI" panose="020B0502040204020203" pitchFamily="34" charset="0"/>
              </a:rPr>
              <a:t>→ ampliar a renda e reduzir as desigualdades sociais; corrigir as imperfeições do mercado ou atenuar seus efeitos; manter a estabilidade econômica e social; fomentar o crescimento econômico; melhorar a distribuição de renda; universalizar o acesso aos bens e serviços públicos produzidos pelo próprio setor público e privado; e assegurar o cumprimento das funções elementares de Estado.</a:t>
            </a:r>
          </a:p>
        </p:txBody>
      </p:sp>
      <p:sp>
        <p:nvSpPr>
          <p:cNvPr id="4" name="CaixaDeTexto 3">
            <a:extLst>
              <a:ext uri="{FF2B5EF4-FFF2-40B4-BE49-F238E27FC236}">
                <a16:creationId xmlns:a16="http://schemas.microsoft.com/office/drawing/2014/main" id="{0D28BCCD-8225-442F-B6BC-F5DCC25C5D91}"/>
              </a:ext>
            </a:extLst>
          </p:cNvPr>
          <p:cNvSpPr txBox="1">
            <a:spLocks noChangeArrowheads="1"/>
          </p:cNvSpPr>
          <p:nvPr/>
        </p:nvSpPr>
        <p:spPr bwMode="auto">
          <a:xfrm>
            <a:off x="682171" y="769711"/>
            <a:ext cx="71088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pt-BR" altLang="pt-BR" sz="2800" b="1" dirty="0">
                <a:solidFill>
                  <a:schemeClr val="accent6">
                    <a:lumMod val="75000"/>
                  </a:schemeClr>
                </a:solidFill>
                <a:latin typeface="Segoe UI" panose="020B0502040204020203" pitchFamily="34" charset="0"/>
                <a:cs typeface="Segoe UI" panose="020B0502040204020203" pitchFamily="34" charset="0"/>
              </a:rPr>
              <a:t>3. A LEI ORÇAMENTÁRIA ANUAL (LOA)</a:t>
            </a:r>
          </a:p>
        </p:txBody>
      </p:sp>
    </p:spTree>
    <p:extLst>
      <p:ext uri="{BB962C8B-B14F-4D97-AF65-F5344CB8AC3E}">
        <p14:creationId xmlns:p14="http://schemas.microsoft.com/office/powerpoint/2010/main" val="3614336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0D28BCCD-8225-442F-B6BC-F5DCC25C5D91}"/>
              </a:ext>
            </a:extLst>
          </p:cNvPr>
          <p:cNvSpPr txBox="1">
            <a:spLocks noChangeArrowheads="1"/>
          </p:cNvSpPr>
          <p:nvPr/>
        </p:nvSpPr>
        <p:spPr bwMode="auto">
          <a:xfrm>
            <a:off x="682171" y="769711"/>
            <a:ext cx="71088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pt-BR" altLang="pt-BR" sz="2800" b="1" dirty="0">
                <a:solidFill>
                  <a:schemeClr val="accent6">
                    <a:lumMod val="75000"/>
                  </a:schemeClr>
                </a:solidFill>
                <a:latin typeface="Segoe UI" panose="020B0502040204020203" pitchFamily="34" charset="0"/>
                <a:cs typeface="Segoe UI" panose="020B0502040204020203" pitchFamily="34" charset="0"/>
              </a:rPr>
              <a:t>3. A LEI ORÇAMENTÁRIA ANUAL (LOA)</a:t>
            </a:r>
          </a:p>
        </p:txBody>
      </p:sp>
      <p:graphicFrame>
        <p:nvGraphicFramePr>
          <p:cNvPr id="5" name="Tabela 2">
            <a:extLst>
              <a:ext uri="{FF2B5EF4-FFF2-40B4-BE49-F238E27FC236}">
                <a16:creationId xmlns:a16="http://schemas.microsoft.com/office/drawing/2014/main" id="{FC6C17A4-54B3-4B29-A07F-ED282813DD14}"/>
              </a:ext>
            </a:extLst>
          </p:cNvPr>
          <p:cNvGraphicFramePr>
            <a:graphicFrameLocks noGrp="1"/>
          </p:cNvGraphicFramePr>
          <p:nvPr>
            <p:extLst>
              <p:ext uri="{D42A27DB-BD31-4B8C-83A1-F6EECF244321}">
                <p14:modId xmlns:p14="http://schemas.microsoft.com/office/powerpoint/2010/main" val="1103172881"/>
              </p:ext>
            </p:extLst>
          </p:nvPr>
        </p:nvGraphicFramePr>
        <p:xfrm>
          <a:off x="821318" y="1402264"/>
          <a:ext cx="7915176" cy="4930809"/>
        </p:xfrm>
        <a:graphic>
          <a:graphicData uri="http://schemas.openxmlformats.org/drawingml/2006/table">
            <a:tbl>
              <a:tblPr firstRow="1" bandRow="1">
                <a:tableStyleId>{AF606853-7671-496A-8E4F-DF71F8EC918B}</a:tableStyleId>
              </a:tblPr>
              <a:tblGrid>
                <a:gridCol w="3144395">
                  <a:extLst>
                    <a:ext uri="{9D8B030D-6E8A-4147-A177-3AD203B41FA5}">
                      <a16:colId xmlns:a16="http://schemas.microsoft.com/office/drawing/2014/main" val="4004364609"/>
                    </a:ext>
                  </a:extLst>
                </a:gridCol>
                <a:gridCol w="4770781">
                  <a:extLst>
                    <a:ext uri="{9D8B030D-6E8A-4147-A177-3AD203B41FA5}">
                      <a16:colId xmlns:a16="http://schemas.microsoft.com/office/drawing/2014/main" val="4244877106"/>
                    </a:ext>
                  </a:extLst>
                </a:gridCol>
              </a:tblGrid>
              <a:tr h="276223">
                <a:tc>
                  <a:txBody>
                    <a:bodyPr/>
                    <a:lstStyle/>
                    <a:p>
                      <a:pPr algn="ctr"/>
                      <a:r>
                        <a:rPr lang="pt-BR" sz="1400" dirty="0">
                          <a:latin typeface="Segoe UI" panose="020B0502040204020203" pitchFamily="34" charset="0"/>
                          <a:cs typeface="Segoe UI" panose="020B0502040204020203" pitchFamily="34" charset="0"/>
                        </a:rPr>
                        <a:t>PRINCÍPIOS</a:t>
                      </a:r>
                    </a:p>
                  </a:txBody>
                  <a:tcPr>
                    <a:solidFill>
                      <a:schemeClr val="tx1">
                        <a:lumMod val="65000"/>
                        <a:lumOff val="35000"/>
                      </a:schemeClr>
                    </a:solidFill>
                  </a:tcPr>
                </a:tc>
                <a:tc>
                  <a:txBody>
                    <a:bodyPr/>
                    <a:lstStyle/>
                    <a:p>
                      <a:pPr algn="ctr"/>
                      <a:r>
                        <a:rPr lang="pt-BR" sz="1400" dirty="0">
                          <a:latin typeface="Segoe UI" panose="020B0502040204020203" pitchFamily="34" charset="0"/>
                          <a:cs typeface="Segoe UI" panose="020B0502040204020203" pitchFamily="34" charset="0"/>
                        </a:rPr>
                        <a:t>LEGISLAÇÃO</a:t>
                      </a:r>
                    </a:p>
                  </a:txBody>
                  <a:tcPr>
                    <a:solidFill>
                      <a:schemeClr val="tx1">
                        <a:lumMod val="65000"/>
                        <a:lumOff val="35000"/>
                      </a:schemeClr>
                    </a:solidFill>
                  </a:tcPr>
                </a:tc>
                <a:extLst>
                  <a:ext uri="{0D108BD9-81ED-4DB2-BD59-A6C34878D82A}">
                    <a16:rowId xmlns:a16="http://schemas.microsoft.com/office/drawing/2014/main" val="1388298698"/>
                  </a:ext>
                </a:extLst>
              </a:tr>
              <a:tr h="469578">
                <a:tc>
                  <a:txBody>
                    <a:bodyPr/>
                    <a:lstStyle/>
                    <a:p>
                      <a:r>
                        <a:rPr lang="pt-BR" sz="1400" dirty="0">
                          <a:latin typeface="Segoe UI" panose="020B0502040204020203" pitchFamily="34" charset="0"/>
                          <a:cs typeface="Segoe UI" panose="020B0502040204020203" pitchFamily="34" charset="0"/>
                        </a:rPr>
                        <a:t>Unidade</a:t>
                      </a:r>
                    </a:p>
                  </a:txBody>
                  <a:tcPr/>
                </a:tc>
                <a:tc>
                  <a:txBody>
                    <a:bodyPr/>
                    <a:lstStyle/>
                    <a:p>
                      <a:r>
                        <a:rPr lang="pt-BR" sz="1400" dirty="0">
                          <a:latin typeface="Segoe UI" panose="020B0502040204020203" pitchFamily="34" charset="0"/>
                          <a:cs typeface="Segoe UI" panose="020B0502040204020203" pitchFamily="34" charset="0"/>
                        </a:rPr>
                        <a:t>Art. 165, § 5º, I a III, CF e LF 4.320/1964, art. 2º</a:t>
                      </a:r>
                    </a:p>
                    <a:p>
                      <a:endParaRPr lang="pt-BR" sz="140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2376878785"/>
                  </a:ext>
                </a:extLst>
              </a:tr>
              <a:tr h="505683">
                <a:tc>
                  <a:txBody>
                    <a:bodyPr/>
                    <a:lstStyle/>
                    <a:p>
                      <a:r>
                        <a:rPr lang="pt-BR" sz="1400" dirty="0">
                          <a:latin typeface="Segoe UI" panose="020B0502040204020203" pitchFamily="34" charset="0"/>
                          <a:cs typeface="Segoe UI" panose="020B0502040204020203" pitchFamily="34" charset="0"/>
                        </a:rPr>
                        <a:t>Universalidade</a:t>
                      </a:r>
                    </a:p>
                  </a:txBody>
                  <a:tcPr/>
                </a:tc>
                <a:tc>
                  <a:txBody>
                    <a:bodyPr/>
                    <a:lstStyle/>
                    <a:p>
                      <a:r>
                        <a:rPr lang="pt-BR" sz="1400" dirty="0">
                          <a:latin typeface="Segoe UI" panose="020B0502040204020203" pitchFamily="34" charset="0"/>
                          <a:cs typeface="Segoe UI" panose="020B0502040204020203" pitchFamily="34" charset="0"/>
                        </a:rPr>
                        <a:t>Art. 165, § 5º, I a III, CF e LF 4.320/1964, arts. 2º, 3º e 4º</a:t>
                      </a:r>
                    </a:p>
                  </a:txBody>
                  <a:tcPr/>
                </a:tc>
                <a:extLst>
                  <a:ext uri="{0D108BD9-81ED-4DB2-BD59-A6C34878D82A}">
                    <a16:rowId xmlns:a16="http://schemas.microsoft.com/office/drawing/2014/main" val="820534086"/>
                  </a:ext>
                </a:extLst>
              </a:tr>
              <a:tr h="505683">
                <a:tc>
                  <a:txBody>
                    <a:bodyPr/>
                    <a:lstStyle/>
                    <a:p>
                      <a:r>
                        <a:rPr lang="pt-BR" sz="1400" dirty="0">
                          <a:latin typeface="Segoe UI" panose="020B0502040204020203" pitchFamily="34" charset="0"/>
                          <a:cs typeface="Segoe UI" panose="020B0502040204020203" pitchFamily="34" charset="0"/>
                        </a:rPr>
                        <a:t>Anuidade/periodicidade</a:t>
                      </a:r>
                    </a:p>
                    <a:p>
                      <a:endParaRPr lang="pt-BR" sz="1400" dirty="0">
                        <a:latin typeface="Segoe UI" panose="020B0502040204020203" pitchFamily="34" charset="0"/>
                        <a:cs typeface="Segoe UI" panose="020B0502040204020203" pitchFamily="34" charset="0"/>
                      </a:endParaRPr>
                    </a:p>
                  </a:txBody>
                  <a:tcPr/>
                </a:tc>
                <a:tc>
                  <a:txBody>
                    <a:bodyPr/>
                    <a:lstStyle/>
                    <a:p>
                      <a:r>
                        <a:rPr lang="pt-BR" sz="1400" dirty="0">
                          <a:latin typeface="Segoe UI" panose="020B0502040204020203" pitchFamily="34" charset="0"/>
                          <a:cs typeface="Segoe UI" panose="020B0502040204020203" pitchFamily="34" charset="0"/>
                        </a:rPr>
                        <a:t>Art. 165, III, CF, e arts. 2º e 34 da LF 4.320/1964</a:t>
                      </a:r>
                    </a:p>
                    <a:p>
                      <a:endParaRPr lang="pt-BR" sz="140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625411529"/>
                  </a:ext>
                </a:extLst>
              </a:tr>
              <a:tr h="505683">
                <a:tc>
                  <a:txBody>
                    <a:bodyPr/>
                    <a:lstStyle/>
                    <a:p>
                      <a:r>
                        <a:rPr lang="pt-BR" sz="1400" dirty="0">
                          <a:latin typeface="Segoe UI" panose="020B0502040204020203" pitchFamily="34" charset="0"/>
                          <a:cs typeface="Segoe UI" panose="020B0502040204020203" pitchFamily="34" charset="0"/>
                        </a:rPr>
                        <a:t>Exclusividade</a:t>
                      </a:r>
                    </a:p>
                  </a:txBody>
                  <a:tcPr/>
                </a:tc>
                <a:tc>
                  <a:txBody>
                    <a:bodyPr/>
                    <a:lstStyle/>
                    <a:p>
                      <a:r>
                        <a:rPr lang="pt-BR" sz="1400" dirty="0">
                          <a:latin typeface="Segoe UI" panose="020B0502040204020203" pitchFamily="34" charset="0"/>
                          <a:cs typeface="Segoe UI" panose="020B0502040204020203" pitchFamily="34" charset="0"/>
                        </a:rPr>
                        <a:t>Art. 165, § 8º, CF, e art. 7º da LF 4.320/1964</a:t>
                      </a:r>
                    </a:p>
                  </a:txBody>
                  <a:tcPr/>
                </a:tc>
                <a:extLst>
                  <a:ext uri="{0D108BD9-81ED-4DB2-BD59-A6C34878D82A}">
                    <a16:rowId xmlns:a16="http://schemas.microsoft.com/office/drawing/2014/main" val="1275844615"/>
                  </a:ext>
                </a:extLst>
              </a:tr>
              <a:tr h="505683">
                <a:tc>
                  <a:txBody>
                    <a:bodyPr/>
                    <a:lstStyle/>
                    <a:p>
                      <a:r>
                        <a:rPr lang="pt-BR" sz="1400" dirty="0">
                          <a:latin typeface="Segoe UI" panose="020B0502040204020203" pitchFamily="34" charset="0"/>
                          <a:cs typeface="Segoe UI" panose="020B0502040204020203" pitchFamily="34" charset="0"/>
                        </a:rPr>
                        <a:t>Especificação/Especialização</a:t>
                      </a:r>
                    </a:p>
                  </a:txBody>
                  <a:tcPr/>
                </a:tc>
                <a:tc>
                  <a:txBody>
                    <a:bodyPr/>
                    <a:lstStyle/>
                    <a:p>
                      <a:r>
                        <a:rPr lang="pt-BR" sz="1400" dirty="0">
                          <a:latin typeface="Segoe UI" panose="020B0502040204020203" pitchFamily="34" charset="0"/>
                          <a:cs typeface="Segoe UI" panose="020B0502040204020203" pitchFamily="34" charset="0"/>
                        </a:rPr>
                        <a:t>Artigos 5º e 15 da LF 4.320/1964</a:t>
                      </a:r>
                    </a:p>
                    <a:p>
                      <a:endParaRPr lang="pt-BR" sz="140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093696518"/>
                  </a:ext>
                </a:extLst>
              </a:tr>
              <a:tr h="505683">
                <a:tc>
                  <a:txBody>
                    <a:bodyPr/>
                    <a:lstStyle/>
                    <a:p>
                      <a:r>
                        <a:rPr lang="pt-BR" sz="1400" dirty="0">
                          <a:latin typeface="Segoe UI" panose="020B0502040204020203" pitchFamily="34" charset="0"/>
                          <a:cs typeface="Segoe UI" panose="020B0502040204020203" pitchFamily="34" charset="0"/>
                        </a:rPr>
                        <a:t>Publicidade</a:t>
                      </a:r>
                    </a:p>
                  </a:txBody>
                  <a:tcPr/>
                </a:tc>
                <a:tc>
                  <a:txBody>
                    <a:bodyPr/>
                    <a:lstStyle/>
                    <a:p>
                      <a:r>
                        <a:rPr lang="pt-BR" sz="1400" dirty="0">
                          <a:latin typeface="Segoe UI" panose="020B0502040204020203" pitchFamily="34" charset="0"/>
                          <a:cs typeface="Segoe UI" panose="020B0502040204020203" pitchFamily="34" charset="0"/>
                        </a:rPr>
                        <a:t>Artigos 37, caput, e 165, § 3º CF</a:t>
                      </a:r>
                    </a:p>
                    <a:p>
                      <a:endParaRPr lang="pt-BR" sz="140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3536279767"/>
                  </a:ext>
                </a:extLst>
              </a:tr>
              <a:tr h="505683">
                <a:tc>
                  <a:txBody>
                    <a:bodyPr/>
                    <a:lstStyle/>
                    <a:p>
                      <a:r>
                        <a:rPr lang="pt-BR" sz="1400" dirty="0">
                          <a:latin typeface="Segoe UI" panose="020B0502040204020203" pitchFamily="34" charset="0"/>
                          <a:cs typeface="Segoe UI" panose="020B0502040204020203" pitchFamily="34" charset="0"/>
                        </a:rPr>
                        <a:t>Orçamento Bruto</a:t>
                      </a:r>
                    </a:p>
                  </a:txBody>
                  <a:tcPr/>
                </a:tc>
                <a:tc>
                  <a:txBody>
                    <a:bodyPr/>
                    <a:lstStyle/>
                    <a:p>
                      <a:r>
                        <a:rPr lang="pt-BR" sz="1400" dirty="0">
                          <a:latin typeface="Segoe UI" panose="020B0502040204020203" pitchFamily="34" charset="0"/>
                          <a:cs typeface="Segoe UI" panose="020B0502040204020203" pitchFamily="34" charset="0"/>
                        </a:rPr>
                        <a:t>Art. 6º da LF 4.320/1964</a:t>
                      </a:r>
                    </a:p>
                    <a:p>
                      <a:endParaRPr lang="pt-BR" sz="140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2325249213"/>
                  </a:ext>
                </a:extLst>
              </a:tr>
              <a:tr h="505683">
                <a:tc>
                  <a:txBody>
                    <a:bodyPr/>
                    <a:lstStyle/>
                    <a:p>
                      <a:r>
                        <a:rPr lang="pt-BR" sz="1400" dirty="0">
                          <a:latin typeface="Segoe UI" panose="020B0502040204020203" pitchFamily="34" charset="0"/>
                          <a:cs typeface="Segoe UI" panose="020B0502040204020203" pitchFamily="34" charset="0"/>
                        </a:rPr>
                        <a:t>Não-Afetação de Receitas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400" dirty="0">
                          <a:latin typeface="Segoe UI" panose="020B0502040204020203" pitchFamily="34" charset="0"/>
                          <a:cs typeface="Segoe UI" panose="020B0502040204020203" pitchFamily="34" charset="0"/>
                        </a:rPr>
                        <a:t>Art. 167, IV e IX, da CF</a:t>
                      </a:r>
                    </a:p>
                  </a:txBody>
                  <a:tcPr/>
                </a:tc>
                <a:extLst>
                  <a:ext uri="{0D108BD9-81ED-4DB2-BD59-A6C34878D82A}">
                    <a16:rowId xmlns:a16="http://schemas.microsoft.com/office/drawing/2014/main" val="1233063864"/>
                  </a:ext>
                </a:extLst>
              </a:tr>
              <a:tr h="505683">
                <a:tc>
                  <a:txBody>
                    <a:bodyPr/>
                    <a:lstStyle/>
                    <a:p>
                      <a:r>
                        <a:rPr lang="pt-BR" sz="1400" dirty="0">
                          <a:latin typeface="Segoe UI" panose="020B0502040204020203" pitchFamily="34" charset="0"/>
                          <a:cs typeface="Segoe UI" panose="020B0502040204020203" pitchFamily="34" charset="0"/>
                        </a:rPr>
                        <a:t>Equilíbrio</a:t>
                      </a:r>
                    </a:p>
                  </a:txBody>
                  <a:tcPr/>
                </a:tc>
                <a:tc>
                  <a:txBody>
                    <a:bodyPr/>
                    <a:lstStyle/>
                    <a:p>
                      <a:r>
                        <a:rPr lang="pt-BR" sz="1400" dirty="0">
                          <a:latin typeface="Segoe UI" panose="020B0502040204020203" pitchFamily="34" charset="0"/>
                          <a:cs typeface="Segoe UI" panose="020B0502040204020203" pitchFamily="34" charset="0"/>
                        </a:rPr>
                        <a:t>Art. 167, III, da CF, e art. 1º, § 1º, da LC 101/2000</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40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262396016"/>
                  </a:ext>
                </a:extLst>
              </a:tr>
            </a:tbl>
          </a:graphicData>
        </a:graphic>
      </p:graphicFrame>
    </p:spTree>
    <p:extLst>
      <p:ext uri="{BB962C8B-B14F-4D97-AF65-F5344CB8AC3E}">
        <p14:creationId xmlns:p14="http://schemas.microsoft.com/office/powerpoint/2010/main" val="2437682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0D28BCCD-8225-442F-B6BC-F5DCC25C5D91}"/>
              </a:ext>
            </a:extLst>
          </p:cNvPr>
          <p:cNvSpPr txBox="1">
            <a:spLocks noChangeArrowheads="1"/>
          </p:cNvSpPr>
          <p:nvPr/>
        </p:nvSpPr>
        <p:spPr bwMode="auto">
          <a:xfrm>
            <a:off x="682171" y="769711"/>
            <a:ext cx="71088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pt-BR" altLang="pt-BR" sz="2800" b="1" dirty="0">
                <a:solidFill>
                  <a:schemeClr val="accent6">
                    <a:lumMod val="75000"/>
                  </a:schemeClr>
                </a:solidFill>
                <a:latin typeface="Segoe UI" panose="020B0502040204020203" pitchFamily="34" charset="0"/>
                <a:cs typeface="Segoe UI" panose="020B0502040204020203" pitchFamily="34" charset="0"/>
              </a:rPr>
              <a:t>3. A LEI ORÇAMENTÁRIA ANUAL (LOA)</a:t>
            </a:r>
          </a:p>
        </p:txBody>
      </p:sp>
      <p:graphicFrame>
        <p:nvGraphicFramePr>
          <p:cNvPr id="5" name="Tabela 2">
            <a:extLst>
              <a:ext uri="{FF2B5EF4-FFF2-40B4-BE49-F238E27FC236}">
                <a16:creationId xmlns:a16="http://schemas.microsoft.com/office/drawing/2014/main" id="{FC6C17A4-54B3-4B29-A07F-ED282813DD14}"/>
              </a:ext>
            </a:extLst>
          </p:cNvPr>
          <p:cNvGraphicFramePr>
            <a:graphicFrameLocks noGrp="1"/>
          </p:cNvGraphicFramePr>
          <p:nvPr>
            <p:extLst>
              <p:ext uri="{D42A27DB-BD31-4B8C-83A1-F6EECF244321}">
                <p14:modId xmlns:p14="http://schemas.microsoft.com/office/powerpoint/2010/main" val="1711835321"/>
              </p:ext>
            </p:extLst>
          </p:nvPr>
        </p:nvGraphicFramePr>
        <p:xfrm>
          <a:off x="861075" y="1849525"/>
          <a:ext cx="7915176" cy="3857058"/>
        </p:xfrm>
        <a:graphic>
          <a:graphicData uri="http://schemas.openxmlformats.org/drawingml/2006/table">
            <a:tbl>
              <a:tblPr firstRow="1" bandRow="1">
                <a:tableStyleId>{AF606853-7671-496A-8E4F-DF71F8EC918B}</a:tableStyleId>
              </a:tblPr>
              <a:tblGrid>
                <a:gridCol w="3144395">
                  <a:extLst>
                    <a:ext uri="{9D8B030D-6E8A-4147-A177-3AD203B41FA5}">
                      <a16:colId xmlns:a16="http://schemas.microsoft.com/office/drawing/2014/main" val="4004364609"/>
                    </a:ext>
                  </a:extLst>
                </a:gridCol>
                <a:gridCol w="4770781">
                  <a:extLst>
                    <a:ext uri="{9D8B030D-6E8A-4147-A177-3AD203B41FA5}">
                      <a16:colId xmlns:a16="http://schemas.microsoft.com/office/drawing/2014/main" val="4244877106"/>
                    </a:ext>
                  </a:extLst>
                </a:gridCol>
              </a:tblGrid>
              <a:tr h="276223">
                <a:tc>
                  <a:txBody>
                    <a:bodyPr/>
                    <a:lstStyle/>
                    <a:p>
                      <a:pPr algn="ctr"/>
                      <a:r>
                        <a:rPr lang="pt-BR" sz="1400" dirty="0">
                          <a:latin typeface="Segoe UI" panose="020B0502040204020203" pitchFamily="34" charset="0"/>
                          <a:cs typeface="Segoe UI" panose="020B0502040204020203" pitchFamily="34" charset="0"/>
                        </a:rPr>
                        <a:t>PRINCÍPIOS</a:t>
                      </a:r>
                    </a:p>
                  </a:txBody>
                  <a:tcPr>
                    <a:solidFill>
                      <a:schemeClr val="tx1">
                        <a:lumMod val="65000"/>
                        <a:lumOff val="35000"/>
                      </a:schemeClr>
                    </a:solidFill>
                  </a:tcPr>
                </a:tc>
                <a:tc>
                  <a:txBody>
                    <a:bodyPr/>
                    <a:lstStyle/>
                    <a:p>
                      <a:pPr algn="ctr"/>
                      <a:r>
                        <a:rPr lang="pt-BR" sz="1400" dirty="0">
                          <a:latin typeface="Segoe UI" panose="020B0502040204020203" pitchFamily="34" charset="0"/>
                          <a:cs typeface="Segoe UI" panose="020B0502040204020203" pitchFamily="34" charset="0"/>
                        </a:rPr>
                        <a:t>LEGISLAÇÃO</a:t>
                      </a:r>
                    </a:p>
                  </a:txBody>
                  <a:tcPr>
                    <a:solidFill>
                      <a:schemeClr val="tx1">
                        <a:lumMod val="65000"/>
                        <a:lumOff val="35000"/>
                      </a:schemeClr>
                    </a:solidFill>
                  </a:tcPr>
                </a:tc>
                <a:extLst>
                  <a:ext uri="{0D108BD9-81ED-4DB2-BD59-A6C34878D82A}">
                    <a16:rowId xmlns:a16="http://schemas.microsoft.com/office/drawing/2014/main" val="1388298698"/>
                  </a:ext>
                </a:extLst>
              </a:tr>
              <a:tr h="469578">
                <a:tc>
                  <a:txBody>
                    <a:bodyPr/>
                    <a:lstStyle/>
                    <a:p>
                      <a:r>
                        <a:rPr lang="pt-BR" sz="1400" dirty="0">
                          <a:latin typeface="Segoe UI" panose="020B0502040204020203" pitchFamily="34" charset="0"/>
                          <a:cs typeface="Segoe UI" panose="020B0502040204020203" pitchFamily="34" charset="0"/>
                        </a:rPr>
                        <a:t>Programação</a:t>
                      </a:r>
                    </a:p>
                  </a:txBody>
                  <a:tcPr/>
                </a:tc>
                <a:tc>
                  <a:txBody>
                    <a:bodyPr/>
                    <a:lstStyle/>
                    <a:p>
                      <a:r>
                        <a:rPr lang="pt-BR" sz="1400" dirty="0">
                          <a:latin typeface="Segoe UI" panose="020B0502040204020203" pitchFamily="34" charset="0"/>
                          <a:cs typeface="Segoe UI" panose="020B0502040204020203" pitchFamily="34" charset="0"/>
                        </a:rPr>
                        <a:t>Portaria MOG nº 42/1999 e PIn. SOF nº 163/2001</a:t>
                      </a:r>
                    </a:p>
                    <a:p>
                      <a:endParaRPr lang="pt-BR" sz="140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2376878785"/>
                  </a:ext>
                </a:extLst>
              </a:tr>
              <a:tr h="505683">
                <a:tc>
                  <a:txBody>
                    <a:bodyPr/>
                    <a:lstStyle/>
                    <a:p>
                      <a:r>
                        <a:rPr lang="pt-BR" sz="1400" dirty="0">
                          <a:latin typeface="Segoe UI" panose="020B0502040204020203" pitchFamily="34" charset="0"/>
                          <a:cs typeface="Segoe UI" panose="020B0502040204020203" pitchFamily="34" charset="0"/>
                        </a:rPr>
                        <a:t>Legalidade</a:t>
                      </a:r>
                    </a:p>
                  </a:txBody>
                  <a:tcPr/>
                </a:tc>
                <a:tc>
                  <a:txBody>
                    <a:bodyPr/>
                    <a:lstStyle/>
                    <a:p>
                      <a:r>
                        <a:rPr lang="pt-BR" sz="1400" dirty="0">
                          <a:latin typeface="Segoe UI" panose="020B0502040204020203" pitchFamily="34" charset="0"/>
                          <a:cs typeface="Segoe UI" panose="020B0502040204020203" pitchFamily="34" charset="0"/>
                        </a:rPr>
                        <a:t>Art. 165, caput, e §§ 5º e 9º, e art. 167, IV, da CF</a:t>
                      </a:r>
                    </a:p>
                  </a:txBody>
                  <a:tcPr/>
                </a:tc>
                <a:extLst>
                  <a:ext uri="{0D108BD9-81ED-4DB2-BD59-A6C34878D82A}">
                    <a16:rowId xmlns:a16="http://schemas.microsoft.com/office/drawing/2014/main" val="820534086"/>
                  </a:ext>
                </a:extLst>
              </a:tr>
              <a:tr h="505683">
                <a:tc>
                  <a:txBody>
                    <a:bodyPr/>
                    <a:lstStyle/>
                    <a:p>
                      <a:r>
                        <a:rPr lang="pt-BR" sz="1400" dirty="0">
                          <a:latin typeface="Segoe UI" panose="020B0502040204020203" pitchFamily="34" charset="0"/>
                          <a:cs typeface="Segoe UI" panose="020B0502040204020203" pitchFamily="34" charset="0"/>
                        </a:rPr>
                        <a:t>Sinceridade </a:t>
                      </a:r>
                    </a:p>
                  </a:txBody>
                  <a:tcPr/>
                </a:tc>
                <a:tc>
                  <a:txBody>
                    <a:bodyPr/>
                    <a:lstStyle/>
                    <a:p>
                      <a:r>
                        <a:rPr lang="pt-BR" sz="1400" dirty="0">
                          <a:latin typeface="Segoe UI" panose="020B0502040204020203" pitchFamily="34" charset="0"/>
                          <a:cs typeface="Segoe UI" panose="020B0502040204020203" pitchFamily="34" charset="0"/>
                        </a:rPr>
                        <a:t>Não positivado </a:t>
                      </a:r>
                    </a:p>
                  </a:txBody>
                  <a:tcPr/>
                </a:tc>
                <a:extLst>
                  <a:ext uri="{0D108BD9-81ED-4DB2-BD59-A6C34878D82A}">
                    <a16:rowId xmlns:a16="http://schemas.microsoft.com/office/drawing/2014/main" val="625411529"/>
                  </a:ext>
                </a:extLst>
              </a:tr>
              <a:tr h="505683">
                <a:tc>
                  <a:txBody>
                    <a:bodyPr/>
                    <a:lstStyle/>
                    <a:p>
                      <a:r>
                        <a:rPr lang="pt-BR" sz="1400" dirty="0">
                          <a:latin typeface="Segoe UI" panose="020B0502040204020203" pitchFamily="34" charset="0"/>
                          <a:cs typeface="Segoe UI" panose="020B0502040204020203" pitchFamily="34" charset="0"/>
                        </a:rPr>
                        <a:t>Clareza e inteligibilidade </a:t>
                      </a:r>
                    </a:p>
                  </a:txBody>
                  <a:tcPr/>
                </a:tc>
                <a:tc>
                  <a:txBody>
                    <a:bodyPr/>
                    <a:lstStyle/>
                    <a:p>
                      <a:r>
                        <a:rPr lang="pt-BR" sz="1400" dirty="0">
                          <a:latin typeface="Segoe UI" panose="020B0502040204020203" pitchFamily="34" charset="0"/>
                          <a:cs typeface="Segoe UI" panose="020B0502040204020203" pitchFamily="34" charset="0"/>
                        </a:rPr>
                        <a:t>Não positivado </a:t>
                      </a:r>
                    </a:p>
                  </a:txBody>
                  <a:tcPr/>
                </a:tc>
                <a:extLst>
                  <a:ext uri="{0D108BD9-81ED-4DB2-BD59-A6C34878D82A}">
                    <a16:rowId xmlns:a16="http://schemas.microsoft.com/office/drawing/2014/main" val="1275844615"/>
                  </a:ext>
                </a:extLst>
              </a:tr>
              <a:tr h="505683">
                <a:tc>
                  <a:txBody>
                    <a:bodyPr/>
                    <a:lstStyle/>
                    <a:p>
                      <a:r>
                        <a:rPr lang="pt-BR" sz="1400" dirty="0">
                          <a:latin typeface="Segoe UI" panose="020B0502040204020203" pitchFamily="34" charset="0"/>
                          <a:cs typeface="Segoe UI" panose="020B0502040204020203" pitchFamily="34" charset="0"/>
                        </a:rPr>
                        <a:t>Especificação</a:t>
                      </a:r>
                    </a:p>
                  </a:txBody>
                  <a:tcPr/>
                </a:tc>
                <a:tc>
                  <a:txBody>
                    <a:bodyPr/>
                    <a:lstStyle/>
                    <a:p>
                      <a:r>
                        <a:rPr lang="pt-BR" sz="1400" dirty="0">
                          <a:latin typeface="Segoe UI" panose="020B0502040204020203" pitchFamily="34" charset="0"/>
                          <a:cs typeface="Segoe UI" panose="020B0502040204020203" pitchFamily="34" charset="0"/>
                        </a:rPr>
                        <a:t>Art. 11 da LF 4.320/1964</a:t>
                      </a:r>
                    </a:p>
                  </a:txBody>
                  <a:tcPr/>
                </a:tc>
                <a:extLst>
                  <a:ext uri="{0D108BD9-81ED-4DB2-BD59-A6C34878D82A}">
                    <a16:rowId xmlns:a16="http://schemas.microsoft.com/office/drawing/2014/main" val="1093696518"/>
                  </a:ext>
                </a:extLst>
              </a:tr>
              <a:tr h="505683">
                <a:tc>
                  <a:txBody>
                    <a:bodyPr/>
                    <a:lstStyle/>
                    <a:p>
                      <a:r>
                        <a:rPr lang="pt-BR" sz="1400" dirty="0">
                          <a:latin typeface="Segoe UI" panose="020B0502040204020203" pitchFamily="34" charset="0"/>
                          <a:cs typeface="Segoe UI" panose="020B0502040204020203" pitchFamily="34" charset="0"/>
                        </a:rPr>
                        <a:t>Proibição do estorno </a:t>
                      </a:r>
                    </a:p>
                  </a:txBody>
                  <a:tcPr/>
                </a:tc>
                <a:tc>
                  <a:txBody>
                    <a:bodyPr/>
                    <a:lstStyle/>
                    <a:p>
                      <a:r>
                        <a:rPr lang="pt-BR" sz="1400" dirty="0">
                          <a:latin typeface="Segoe UI" panose="020B0502040204020203" pitchFamily="34" charset="0"/>
                          <a:cs typeface="Segoe UI" panose="020B0502040204020203" pitchFamily="34" charset="0"/>
                        </a:rPr>
                        <a:t>Art. 167, IV, CF</a:t>
                      </a:r>
                    </a:p>
                  </a:txBody>
                  <a:tcPr/>
                </a:tc>
                <a:extLst>
                  <a:ext uri="{0D108BD9-81ED-4DB2-BD59-A6C34878D82A}">
                    <a16:rowId xmlns:a16="http://schemas.microsoft.com/office/drawing/2014/main" val="3536279767"/>
                  </a:ext>
                </a:extLst>
              </a:tr>
              <a:tr h="505683">
                <a:tc>
                  <a:txBody>
                    <a:bodyPr/>
                    <a:lstStyle/>
                    <a:p>
                      <a:r>
                        <a:rPr lang="pt-BR" sz="1400" dirty="0">
                          <a:latin typeface="Segoe UI" panose="020B0502040204020203" pitchFamily="34" charset="0"/>
                          <a:cs typeface="Segoe UI" panose="020B0502040204020203" pitchFamily="34" charset="0"/>
                        </a:rPr>
                        <a:t>Flexibilidade</a:t>
                      </a:r>
                    </a:p>
                  </a:txBody>
                  <a:tcPr/>
                </a:tc>
                <a:tc>
                  <a:txBody>
                    <a:bodyPr/>
                    <a:lstStyle/>
                    <a:p>
                      <a:r>
                        <a:rPr lang="pt-BR" sz="1400" dirty="0">
                          <a:latin typeface="Segoe UI" panose="020B0502040204020203" pitchFamily="34" charset="0"/>
                          <a:cs typeface="Segoe UI" panose="020B0502040204020203" pitchFamily="34" charset="0"/>
                        </a:rPr>
                        <a:t>Não positivado </a:t>
                      </a:r>
                    </a:p>
                  </a:txBody>
                  <a:tcPr/>
                </a:tc>
                <a:extLst>
                  <a:ext uri="{0D108BD9-81ED-4DB2-BD59-A6C34878D82A}">
                    <a16:rowId xmlns:a16="http://schemas.microsoft.com/office/drawing/2014/main" val="2325249213"/>
                  </a:ext>
                </a:extLst>
              </a:tr>
            </a:tbl>
          </a:graphicData>
        </a:graphic>
      </p:graphicFrame>
    </p:spTree>
    <p:extLst>
      <p:ext uri="{BB962C8B-B14F-4D97-AF65-F5344CB8AC3E}">
        <p14:creationId xmlns:p14="http://schemas.microsoft.com/office/powerpoint/2010/main" val="3609927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aixaDeTexto 5">
            <a:extLst>
              <a:ext uri="{FF2B5EF4-FFF2-40B4-BE49-F238E27FC236}">
                <a16:creationId xmlns:a16="http://schemas.microsoft.com/office/drawing/2014/main" id="{F7871755-9692-4270-8BAA-721698115F4E}"/>
              </a:ext>
            </a:extLst>
          </p:cNvPr>
          <p:cNvSpPr txBox="1">
            <a:spLocks noChangeArrowheads="1"/>
          </p:cNvSpPr>
          <p:nvPr/>
        </p:nvSpPr>
        <p:spPr bwMode="auto">
          <a:xfrm>
            <a:off x="682171" y="1444704"/>
            <a:ext cx="8132763" cy="5062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buFont typeface="Arial" panose="020B0604020202020204" pitchFamily="34" charset="0"/>
              <a:buChar char="•"/>
            </a:pPr>
            <a:r>
              <a:rPr lang="pt-BR" altLang="pt-BR" sz="1900" b="1" dirty="0">
                <a:solidFill>
                  <a:schemeClr val="bg1"/>
                </a:solidFill>
                <a:latin typeface="Segoe UI" panose="020B0502040204020203" pitchFamily="34" charset="0"/>
                <a:cs typeface="Segoe UI" panose="020B0502040204020203" pitchFamily="34" charset="0"/>
              </a:rPr>
              <a:t>Regra de Ouro → </a:t>
            </a:r>
            <a:r>
              <a:rPr lang="pt-BR" altLang="pt-BR" sz="1900" dirty="0">
                <a:solidFill>
                  <a:schemeClr val="bg1"/>
                </a:solidFill>
                <a:latin typeface="Segoe UI" panose="020B0502040204020203" pitchFamily="34" charset="0"/>
                <a:cs typeface="Segoe UI" panose="020B0502040204020203" pitchFamily="34" charset="0"/>
              </a:rPr>
              <a:t>Embora não elevada à categoria de princípio, é elemento de observância obrigatória na elaboração e na execução dos orçamentos (art. 167, III, CF; art. 32, I e II, LC 101/2000) </a:t>
            </a:r>
            <a:r>
              <a:rPr lang="pt-BR" altLang="pt-BR" sz="1900" b="1" dirty="0">
                <a:solidFill>
                  <a:schemeClr val="bg1"/>
                </a:solidFill>
                <a:latin typeface="Segoe UI" panose="020B0502040204020203" pitchFamily="34" charset="0"/>
                <a:cs typeface="Segoe UI" panose="020B0502040204020203" pitchFamily="34" charset="0"/>
              </a:rPr>
              <a:t>→ </a:t>
            </a:r>
            <a:r>
              <a:rPr lang="pt-BR" altLang="pt-BR" sz="1900" dirty="0">
                <a:solidFill>
                  <a:schemeClr val="bg1"/>
                </a:solidFill>
                <a:latin typeface="Segoe UI" panose="020B0502040204020203" pitchFamily="34" charset="0"/>
                <a:cs typeface="Segoe UI" panose="020B0502040204020203" pitchFamily="34" charset="0"/>
              </a:rPr>
              <a:t>confrontação anual das receitas de operações de crédito previstas e realizadas, com as despesas de capital, também previstas e realizadas no exercício.</a:t>
            </a:r>
          </a:p>
          <a:p>
            <a:pPr eaLnBrk="1" hangingPunct="1">
              <a:buFont typeface="Arial" panose="020B0604020202020204" pitchFamily="34" charset="0"/>
              <a:buChar char="•"/>
            </a:pPr>
            <a:endParaRPr lang="pt-BR" altLang="pt-BR" sz="1900" dirty="0">
              <a:solidFill>
                <a:schemeClr val="bg1"/>
              </a:solidFill>
              <a:latin typeface="Segoe UI" panose="020B0502040204020203" pitchFamily="34" charset="0"/>
              <a:cs typeface="Segoe UI" panose="020B0502040204020203" pitchFamily="34" charset="0"/>
            </a:endParaRPr>
          </a:p>
          <a:p>
            <a:pPr marL="0" indent="0" eaLnBrk="1" hangingPunct="1"/>
            <a:r>
              <a:rPr lang="pt-BR" altLang="pt-BR" sz="1900" b="1" dirty="0">
                <a:solidFill>
                  <a:schemeClr val="bg1"/>
                </a:solidFill>
                <a:latin typeface="Segoe UI" panose="020B0502040204020203" pitchFamily="34" charset="0"/>
                <a:cs typeface="Segoe UI" panose="020B0502040204020203" pitchFamily="34" charset="0"/>
              </a:rPr>
              <a:t>Conteúdo da LOA</a:t>
            </a:r>
          </a:p>
          <a:p>
            <a:pPr eaLnBrk="1" hangingPunct="1">
              <a:buFont typeface="Arial" panose="020B0604020202020204" pitchFamily="34" charset="0"/>
              <a:buChar char="•"/>
            </a:pPr>
            <a:endParaRPr lang="pt-BR" altLang="pt-BR" sz="1900" dirty="0">
              <a:solidFill>
                <a:schemeClr val="bg1"/>
              </a:solidFill>
              <a:latin typeface="Segoe UI" panose="020B0502040204020203" pitchFamily="34" charset="0"/>
              <a:cs typeface="Segoe UI" panose="020B0502040204020203" pitchFamily="34" charset="0"/>
            </a:endParaRPr>
          </a:p>
          <a:p>
            <a:pPr eaLnBrk="1" hangingPunct="1">
              <a:buFont typeface="Arial" panose="020B0604020202020204" pitchFamily="34" charset="0"/>
              <a:buChar char="•"/>
            </a:pPr>
            <a:r>
              <a:rPr lang="pt-BR" altLang="pt-BR" sz="1900" dirty="0">
                <a:solidFill>
                  <a:schemeClr val="bg1"/>
                </a:solidFill>
                <a:latin typeface="Segoe UI" panose="020B0502040204020203" pitchFamily="34" charset="0"/>
                <a:cs typeface="Segoe UI" panose="020B0502040204020203" pitchFamily="34" charset="0"/>
              </a:rPr>
              <a:t>O orçamento dos órgãos e das entidades da administração direta, indireta, fundações instituídas e mantidas pelo poder público, seus fundos, o orçamento de investimento das empresas em que a administração pública, direta ou indiretamente, detenha a maioria do capital social com direito a voto, e o orçamento da seguridade social, abrangendo todas as entidades e os órgãos a ela vinculados, da administração direta ou indireta, bem como os fundos e fundações instituídos e mantidos pelo Poder Público (CF, § 5° do art. 165).</a:t>
            </a:r>
          </a:p>
        </p:txBody>
      </p:sp>
      <p:sp>
        <p:nvSpPr>
          <p:cNvPr id="4" name="CaixaDeTexto 3">
            <a:extLst>
              <a:ext uri="{FF2B5EF4-FFF2-40B4-BE49-F238E27FC236}">
                <a16:creationId xmlns:a16="http://schemas.microsoft.com/office/drawing/2014/main" id="{0D28BCCD-8225-442F-B6BC-F5DCC25C5D91}"/>
              </a:ext>
            </a:extLst>
          </p:cNvPr>
          <p:cNvSpPr txBox="1">
            <a:spLocks noChangeArrowheads="1"/>
          </p:cNvSpPr>
          <p:nvPr/>
        </p:nvSpPr>
        <p:spPr bwMode="auto">
          <a:xfrm>
            <a:off x="682171" y="769711"/>
            <a:ext cx="71088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pt-BR" altLang="pt-BR" sz="2800" b="1" dirty="0">
                <a:solidFill>
                  <a:schemeClr val="accent6">
                    <a:lumMod val="75000"/>
                  </a:schemeClr>
                </a:solidFill>
                <a:latin typeface="Segoe UI" panose="020B0502040204020203" pitchFamily="34" charset="0"/>
                <a:cs typeface="Segoe UI" panose="020B0502040204020203" pitchFamily="34" charset="0"/>
              </a:rPr>
              <a:t>3. A LEI ORÇAMENTÁRIA ANUAL (LOA)</a:t>
            </a:r>
          </a:p>
        </p:txBody>
      </p:sp>
    </p:spTree>
    <p:extLst>
      <p:ext uri="{BB962C8B-B14F-4D97-AF65-F5344CB8AC3E}">
        <p14:creationId xmlns:p14="http://schemas.microsoft.com/office/powerpoint/2010/main" val="621833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aixaDeTexto 5">
            <a:extLst>
              <a:ext uri="{FF2B5EF4-FFF2-40B4-BE49-F238E27FC236}">
                <a16:creationId xmlns:a16="http://schemas.microsoft.com/office/drawing/2014/main" id="{F7871755-9692-4270-8BAA-721698115F4E}"/>
              </a:ext>
            </a:extLst>
          </p:cNvPr>
          <p:cNvSpPr txBox="1">
            <a:spLocks noChangeArrowheads="1"/>
          </p:cNvSpPr>
          <p:nvPr/>
        </p:nvSpPr>
        <p:spPr bwMode="auto">
          <a:xfrm>
            <a:off x="682171" y="1444704"/>
            <a:ext cx="8132763" cy="5062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indent="0" eaLnBrk="1" hangingPunct="1"/>
            <a:r>
              <a:rPr lang="pt-BR" altLang="pt-BR" sz="1900" b="1" dirty="0">
                <a:solidFill>
                  <a:schemeClr val="bg1"/>
                </a:solidFill>
                <a:latin typeface="Segoe UI" panose="020B0502040204020203" pitchFamily="34" charset="0"/>
                <a:cs typeface="Segoe UI" panose="020B0502040204020203" pitchFamily="34" charset="0"/>
              </a:rPr>
              <a:t>Conteúdo da LOA</a:t>
            </a:r>
          </a:p>
          <a:p>
            <a:pPr eaLnBrk="1" hangingPunct="1">
              <a:buFont typeface="Arial" panose="020B0604020202020204" pitchFamily="34" charset="0"/>
              <a:buChar char="•"/>
            </a:pPr>
            <a:endParaRPr lang="pt-BR" altLang="pt-BR" sz="1900" dirty="0">
              <a:solidFill>
                <a:schemeClr val="bg1"/>
              </a:solidFill>
              <a:latin typeface="Segoe UI" panose="020B0502040204020203" pitchFamily="34" charset="0"/>
              <a:cs typeface="Segoe UI" panose="020B0502040204020203" pitchFamily="34" charset="0"/>
            </a:endParaRPr>
          </a:p>
          <a:p>
            <a:pPr eaLnBrk="1" hangingPunct="1">
              <a:buFont typeface="Arial" panose="020B0604020202020204" pitchFamily="34" charset="0"/>
              <a:buChar char="•"/>
            </a:pPr>
            <a:r>
              <a:rPr lang="pt-BR" altLang="pt-BR" sz="1900" dirty="0">
                <a:solidFill>
                  <a:schemeClr val="bg1"/>
                </a:solidFill>
                <a:latin typeface="Segoe UI" panose="020B0502040204020203" pitchFamily="34" charset="0"/>
                <a:cs typeface="Segoe UI" panose="020B0502040204020203" pitchFamily="34" charset="0"/>
              </a:rPr>
              <a:t>LF 4.320/1964 (art. 22): conteúdo e forma da proposta orçamentária em complemento à Constituição:</a:t>
            </a:r>
          </a:p>
          <a:p>
            <a:pPr marL="0" indent="0" eaLnBrk="1" hangingPunct="1"/>
            <a:r>
              <a:rPr lang="pt-BR" altLang="pt-BR" sz="1900" dirty="0">
                <a:solidFill>
                  <a:schemeClr val="bg1"/>
                </a:solidFill>
                <a:latin typeface="Segoe UI" panose="020B0502040204020203" pitchFamily="34" charset="0"/>
                <a:cs typeface="Segoe UI" panose="020B0502040204020203" pitchFamily="34" charset="0"/>
              </a:rPr>
              <a:t>	I. Mensagem;</a:t>
            </a:r>
          </a:p>
          <a:p>
            <a:pPr marL="0" indent="0" eaLnBrk="1" hangingPunct="1"/>
            <a:r>
              <a:rPr lang="pt-BR" altLang="pt-BR" sz="1900" dirty="0">
                <a:solidFill>
                  <a:schemeClr val="bg1"/>
                </a:solidFill>
                <a:latin typeface="Segoe UI" panose="020B0502040204020203" pitchFamily="34" charset="0"/>
                <a:cs typeface="Segoe UI" panose="020B0502040204020203" pitchFamily="34" charset="0"/>
              </a:rPr>
              <a:t>	II. Projeto de Lei do Orçamento;</a:t>
            </a:r>
          </a:p>
          <a:p>
            <a:pPr marL="0" indent="0" eaLnBrk="1" hangingPunct="1"/>
            <a:r>
              <a:rPr lang="pt-BR" altLang="pt-BR" sz="1900" dirty="0">
                <a:solidFill>
                  <a:schemeClr val="bg1"/>
                </a:solidFill>
                <a:latin typeface="Segoe UI" panose="020B0502040204020203" pitchFamily="34" charset="0"/>
                <a:cs typeface="Segoe UI" panose="020B0502040204020203" pitchFamily="34" charset="0"/>
              </a:rPr>
              <a:t>	III. Tabelas explicativas;</a:t>
            </a:r>
          </a:p>
          <a:p>
            <a:pPr marL="0" indent="0" eaLnBrk="1" hangingPunct="1"/>
            <a:r>
              <a:rPr lang="pt-BR" altLang="pt-BR" sz="1900" dirty="0">
                <a:solidFill>
                  <a:schemeClr val="bg1"/>
                </a:solidFill>
                <a:latin typeface="Segoe UI" panose="020B0502040204020203" pitchFamily="34" charset="0"/>
                <a:cs typeface="Segoe UI" panose="020B0502040204020203" pitchFamily="34" charset="0"/>
              </a:rPr>
              <a:t>	IV. Especificação dos programas especiais de trabalho.</a:t>
            </a:r>
          </a:p>
          <a:p>
            <a:pPr eaLnBrk="1" hangingPunct="1">
              <a:buFont typeface="Arial" panose="020B0604020202020204" pitchFamily="34" charset="0"/>
              <a:buChar char="•"/>
            </a:pPr>
            <a:endParaRPr lang="pt-BR" altLang="pt-BR" sz="1900" dirty="0">
              <a:solidFill>
                <a:schemeClr val="bg1"/>
              </a:solidFill>
              <a:latin typeface="Segoe UI" panose="020B0502040204020203" pitchFamily="34" charset="0"/>
              <a:cs typeface="Segoe UI" panose="020B0502040204020203" pitchFamily="34" charset="0"/>
            </a:endParaRPr>
          </a:p>
          <a:p>
            <a:pPr eaLnBrk="1" hangingPunct="1">
              <a:buFont typeface="Arial" panose="020B0604020202020204" pitchFamily="34" charset="0"/>
              <a:buChar char="•"/>
            </a:pPr>
            <a:r>
              <a:rPr lang="pt-BR" altLang="pt-BR" sz="1900" dirty="0">
                <a:solidFill>
                  <a:schemeClr val="bg1"/>
                </a:solidFill>
                <a:latin typeface="Segoe UI" panose="020B0502040204020203" pitchFamily="34" charset="0"/>
                <a:cs typeface="Segoe UI" panose="020B0502040204020203" pitchFamily="34" charset="0"/>
              </a:rPr>
              <a:t>Devem acompanhar o projeto de lei orçamentária:</a:t>
            </a:r>
          </a:p>
          <a:p>
            <a:pPr marL="0" indent="0" eaLnBrk="1" hangingPunct="1"/>
            <a:r>
              <a:rPr lang="pt-BR" altLang="pt-BR" sz="1900" dirty="0">
                <a:solidFill>
                  <a:schemeClr val="bg1"/>
                </a:solidFill>
                <a:latin typeface="Segoe UI" panose="020B0502040204020203" pitchFamily="34" charset="0"/>
                <a:cs typeface="Segoe UI" panose="020B0502040204020203" pitchFamily="34" charset="0"/>
              </a:rPr>
              <a:t>	I. Demonstrativo regionalizado do efeito, sobre as receitas e despesas, decorrente de isenções, anistias, remissões, subsídios e benefícios de natureza financeira, tributária e creditícia (art. 165, §6º, CF; LRF, art. 5º, II).</a:t>
            </a:r>
          </a:p>
          <a:p>
            <a:pPr marL="0" indent="0" eaLnBrk="1" hangingPunct="1"/>
            <a:r>
              <a:rPr lang="pt-BR" altLang="pt-BR" sz="1900" dirty="0">
                <a:solidFill>
                  <a:schemeClr val="bg1"/>
                </a:solidFill>
                <a:latin typeface="Segoe UI" panose="020B0502040204020203" pitchFamily="34" charset="0"/>
                <a:cs typeface="Segoe UI" panose="020B0502040204020203" pitchFamily="34" charset="0"/>
              </a:rPr>
              <a:t>	II. Demonstrativo da compatibilidade da programação dos orçamentos com os objetivos e as metas constantes do documento de que trata o §1º do art. 4º (Anexo de Metas Fiscais) – LRF, art. 5º, I.</a:t>
            </a:r>
          </a:p>
        </p:txBody>
      </p:sp>
      <p:sp>
        <p:nvSpPr>
          <p:cNvPr id="4" name="CaixaDeTexto 3">
            <a:extLst>
              <a:ext uri="{FF2B5EF4-FFF2-40B4-BE49-F238E27FC236}">
                <a16:creationId xmlns:a16="http://schemas.microsoft.com/office/drawing/2014/main" id="{0D28BCCD-8225-442F-B6BC-F5DCC25C5D91}"/>
              </a:ext>
            </a:extLst>
          </p:cNvPr>
          <p:cNvSpPr txBox="1">
            <a:spLocks noChangeArrowheads="1"/>
          </p:cNvSpPr>
          <p:nvPr/>
        </p:nvSpPr>
        <p:spPr bwMode="auto">
          <a:xfrm>
            <a:off x="682171" y="769711"/>
            <a:ext cx="71088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pt-BR" altLang="pt-BR" sz="2800" b="1" dirty="0">
                <a:solidFill>
                  <a:schemeClr val="accent6">
                    <a:lumMod val="75000"/>
                  </a:schemeClr>
                </a:solidFill>
                <a:latin typeface="Segoe UI" panose="020B0502040204020203" pitchFamily="34" charset="0"/>
                <a:cs typeface="Segoe UI" panose="020B0502040204020203" pitchFamily="34" charset="0"/>
              </a:rPr>
              <a:t>3. A LEI ORÇAMENTÁRIA ANUAL (LOA)</a:t>
            </a:r>
          </a:p>
        </p:txBody>
      </p:sp>
    </p:spTree>
    <p:extLst>
      <p:ext uri="{BB962C8B-B14F-4D97-AF65-F5344CB8AC3E}">
        <p14:creationId xmlns:p14="http://schemas.microsoft.com/office/powerpoint/2010/main" val="500646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aixaDeTexto 5">
            <a:extLst>
              <a:ext uri="{FF2B5EF4-FFF2-40B4-BE49-F238E27FC236}">
                <a16:creationId xmlns:a16="http://schemas.microsoft.com/office/drawing/2014/main" id="{F7871755-9692-4270-8BAA-721698115F4E}"/>
              </a:ext>
            </a:extLst>
          </p:cNvPr>
          <p:cNvSpPr txBox="1">
            <a:spLocks noChangeArrowheads="1"/>
          </p:cNvSpPr>
          <p:nvPr/>
        </p:nvSpPr>
        <p:spPr bwMode="auto">
          <a:xfrm>
            <a:off x="682171" y="1444704"/>
            <a:ext cx="8132763" cy="518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indent="0" eaLnBrk="1" hangingPunct="1"/>
            <a:r>
              <a:rPr lang="pt-BR" altLang="pt-BR" sz="1900" b="1" dirty="0">
                <a:solidFill>
                  <a:schemeClr val="bg1"/>
                </a:solidFill>
                <a:latin typeface="Segoe UI" panose="020B0502040204020203" pitchFamily="34" charset="0"/>
                <a:cs typeface="Segoe UI" panose="020B0502040204020203" pitchFamily="34" charset="0"/>
              </a:rPr>
              <a:t>Conteúdo da LOA</a:t>
            </a:r>
          </a:p>
          <a:p>
            <a:pPr eaLnBrk="1" hangingPunct="1">
              <a:buFont typeface="Arial" panose="020B0604020202020204" pitchFamily="34" charset="0"/>
              <a:buChar char="•"/>
            </a:pPr>
            <a:endParaRPr lang="pt-BR" altLang="pt-BR" sz="1900" dirty="0">
              <a:solidFill>
                <a:schemeClr val="bg1"/>
              </a:solidFill>
              <a:latin typeface="Segoe UI" panose="020B0502040204020203" pitchFamily="34" charset="0"/>
              <a:cs typeface="Segoe UI" panose="020B0502040204020203" pitchFamily="34" charset="0"/>
            </a:endParaRPr>
          </a:p>
          <a:p>
            <a:pPr eaLnBrk="1" hangingPunct="1">
              <a:buFont typeface="Arial" panose="020B0604020202020204" pitchFamily="34" charset="0"/>
              <a:buChar char="•"/>
            </a:pPr>
            <a:r>
              <a:rPr lang="pt-BR" altLang="pt-BR" sz="1900" dirty="0">
                <a:solidFill>
                  <a:schemeClr val="bg1"/>
                </a:solidFill>
                <a:latin typeface="Segoe UI" panose="020B0502040204020203" pitchFamily="34" charset="0"/>
                <a:cs typeface="Segoe UI" panose="020B0502040204020203" pitchFamily="34" charset="0"/>
              </a:rPr>
              <a:t>É permitida a inclusão no Projeto de Lei dos seguintes elementos:</a:t>
            </a:r>
          </a:p>
          <a:p>
            <a:pPr marL="0" indent="0" eaLnBrk="1" hangingPunct="1"/>
            <a:r>
              <a:rPr lang="pt-BR" altLang="pt-BR" sz="1900" dirty="0">
                <a:solidFill>
                  <a:schemeClr val="bg1"/>
                </a:solidFill>
                <a:latin typeface="Segoe UI" panose="020B0502040204020203" pitchFamily="34" charset="0"/>
                <a:cs typeface="Segoe UI" panose="020B0502040204020203" pitchFamily="34" charset="0"/>
              </a:rPr>
              <a:t>	→ Autorização para abertura de créditos suplementares;</a:t>
            </a:r>
          </a:p>
          <a:p>
            <a:pPr marL="0" indent="0" eaLnBrk="1" hangingPunct="1"/>
            <a:r>
              <a:rPr lang="pt-BR" altLang="pt-BR" sz="1900" dirty="0">
                <a:solidFill>
                  <a:schemeClr val="bg1"/>
                </a:solidFill>
                <a:latin typeface="Segoe UI" panose="020B0502040204020203" pitchFamily="34" charset="0"/>
                <a:cs typeface="Segoe UI" panose="020B0502040204020203" pitchFamily="34" charset="0"/>
              </a:rPr>
              <a:t>	→ Autorização para a contratação de operações de crédito, ainda que por antecipação de receitas (art. 165, §8º, e art. 7º da LF 4.320/1964).</a:t>
            </a:r>
          </a:p>
          <a:p>
            <a:pPr marL="0" indent="0" eaLnBrk="1" hangingPunct="1"/>
            <a:endParaRPr lang="pt-BR" altLang="pt-BR" sz="1900" dirty="0">
              <a:solidFill>
                <a:schemeClr val="bg1"/>
              </a:solidFill>
              <a:latin typeface="Segoe UI" panose="020B0502040204020203" pitchFamily="34" charset="0"/>
              <a:cs typeface="Segoe UI" panose="020B0502040204020203" pitchFamily="34" charset="0"/>
            </a:endParaRPr>
          </a:p>
          <a:p>
            <a:pPr eaLnBrk="1" hangingPunct="1">
              <a:buFont typeface="Arial" panose="020B0604020202020204" pitchFamily="34" charset="0"/>
              <a:buChar char="•"/>
            </a:pPr>
            <a:r>
              <a:rPr lang="pt-BR" altLang="pt-BR" sz="1900" dirty="0">
                <a:solidFill>
                  <a:schemeClr val="bg1"/>
                </a:solidFill>
                <a:latin typeface="Segoe UI" panose="020B0502040204020203" pitchFamily="34" charset="0"/>
                <a:cs typeface="Segoe UI" panose="020B0502040204020203" pitchFamily="34" charset="0"/>
              </a:rPr>
              <a:t>LC 101/2000 (Lei de Responsabilidade Fiscal) → outras exigências:</a:t>
            </a:r>
          </a:p>
          <a:p>
            <a:pPr marL="0" indent="0" eaLnBrk="1" hangingPunct="1"/>
            <a:endParaRPr lang="pt-BR" altLang="pt-BR" sz="1900" dirty="0">
              <a:solidFill>
                <a:schemeClr val="bg1"/>
              </a:solidFill>
              <a:latin typeface="Segoe UI" panose="020B0502040204020203" pitchFamily="34" charset="0"/>
              <a:cs typeface="Segoe UI" panose="020B0502040204020203" pitchFamily="34" charset="0"/>
            </a:endParaRPr>
          </a:p>
          <a:p>
            <a:pPr marL="0" indent="0" eaLnBrk="1" hangingPunct="1"/>
            <a:r>
              <a:rPr lang="pt-BR" altLang="pt-BR" sz="1600" dirty="0">
                <a:solidFill>
                  <a:schemeClr val="bg1"/>
                </a:solidFill>
                <a:latin typeface="Segoe UI" panose="020B0502040204020203" pitchFamily="34" charset="0"/>
                <a:cs typeface="Segoe UI" panose="020B0502040204020203" pitchFamily="34" charset="0"/>
              </a:rPr>
              <a:t>	Art. 5º, I – conter anexo que demonstre a compatibilidade do orçamento com os objetivos e as metas do Anexo de Metas Fiscais;</a:t>
            </a:r>
          </a:p>
          <a:p>
            <a:pPr marL="0" indent="0" eaLnBrk="1" hangingPunct="1"/>
            <a:r>
              <a:rPr lang="pt-BR" altLang="pt-BR" sz="1600" dirty="0">
                <a:solidFill>
                  <a:schemeClr val="bg1"/>
                </a:solidFill>
                <a:latin typeface="Segoe UI" panose="020B0502040204020203" pitchFamily="34" charset="0"/>
                <a:cs typeface="Segoe UI" panose="020B0502040204020203" pitchFamily="34" charset="0"/>
              </a:rPr>
              <a:t>	Art. 5º, II – ser acompanhada de demonstrativo regionalizado do efeito, sobre as receitas e as despesas, decorrentes de isenções, anistias, remissões, subsídios e benefícios de natureza financeira, tributária e creditícia, bem como das medidas de compensação a renúncias de receita e ao aumento de despesas obrigatórias de caráter continuado (art. 165, §6º, CF);</a:t>
            </a:r>
          </a:p>
          <a:p>
            <a:pPr marL="0" indent="0" eaLnBrk="1" hangingPunct="1"/>
            <a:r>
              <a:rPr lang="pt-BR" altLang="pt-BR" sz="1600" dirty="0">
                <a:solidFill>
                  <a:schemeClr val="bg1"/>
                </a:solidFill>
                <a:latin typeface="Segoe UI" panose="020B0502040204020203" pitchFamily="34" charset="0"/>
                <a:cs typeface="Segoe UI" panose="020B0502040204020203" pitchFamily="34" charset="0"/>
              </a:rPr>
              <a:t>	Art. 5º, III – conter reserva de contingência nos termos da LDO;</a:t>
            </a:r>
          </a:p>
          <a:p>
            <a:pPr marL="0" indent="0" eaLnBrk="1" hangingPunct="1"/>
            <a:r>
              <a:rPr lang="pt-BR" altLang="pt-BR" sz="1600" dirty="0">
                <a:solidFill>
                  <a:schemeClr val="bg1"/>
                </a:solidFill>
                <a:latin typeface="Segoe UI" panose="020B0502040204020203" pitchFamily="34" charset="0"/>
                <a:cs typeface="Segoe UI" panose="020B0502040204020203" pitchFamily="34" charset="0"/>
              </a:rPr>
              <a:t>	Art. 5º, §1º – conter todas as despesas relativas à dívida pública, mobiliária ou contratual, e as receitas que as atenderão.</a:t>
            </a:r>
          </a:p>
        </p:txBody>
      </p:sp>
      <p:sp>
        <p:nvSpPr>
          <p:cNvPr id="4" name="CaixaDeTexto 3">
            <a:extLst>
              <a:ext uri="{FF2B5EF4-FFF2-40B4-BE49-F238E27FC236}">
                <a16:creationId xmlns:a16="http://schemas.microsoft.com/office/drawing/2014/main" id="{0D28BCCD-8225-442F-B6BC-F5DCC25C5D91}"/>
              </a:ext>
            </a:extLst>
          </p:cNvPr>
          <p:cNvSpPr txBox="1">
            <a:spLocks noChangeArrowheads="1"/>
          </p:cNvSpPr>
          <p:nvPr/>
        </p:nvSpPr>
        <p:spPr bwMode="auto">
          <a:xfrm>
            <a:off x="682171" y="769711"/>
            <a:ext cx="71088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pt-BR" altLang="pt-BR" sz="2800" b="1" dirty="0">
                <a:solidFill>
                  <a:schemeClr val="accent6">
                    <a:lumMod val="75000"/>
                  </a:schemeClr>
                </a:solidFill>
                <a:latin typeface="Segoe UI" panose="020B0502040204020203" pitchFamily="34" charset="0"/>
                <a:cs typeface="Segoe UI" panose="020B0502040204020203" pitchFamily="34" charset="0"/>
              </a:rPr>
              <a:t>3. A LEI ORÇAMENTÁRIA ANUAL (LOA)</a:t>
            </a:r>
          </a:p>
        </p:txBody>
      </p:sp>
    </p:spTree>
    <p:extLst>
      <p:ext uri="{BB962C8B-B14F-4D97-AF65-F5344CB8AC3E}">
        <p14:creationId xmlns:p14="http://schemas.microsoft.com/office/powerpoint/2010/main" val="1666442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aixaDeTexto 5">
            <a:extLst>
              <a:ext uri="{FF2B5EF4-FFF2-40B4-BE49-F238E27FC236}">
                <a16:creationId xmlns:a16="http://schemas.microsoft.com/office/drawing/2014/main" id="{F7871755-9692-4270-8BAA-721698115F4E}"/>
              </a:ext>
            </a:extLst>
          </p:cNvPr>
          <p:cNvSpPr txBox="1">
            <a:spLocks noChangeArrowheads="1"/>
          </p:cNvSpPr>
          <p:nvPr/>
        </p:nvSpPr>
        <p:spPr bwMode="auto">
          <a:xfrm>
            <a:off x="682171" y="1444704"/>
            <a:ext cx="8132763" cy="486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indent="0" eaLnBrk="1" hangingPunct="1"/>
            <a:r>
              <a:rPr lang="pt-BR" altLang="pt-BR" sz="1900" b="1" dirty="0">
                <a:solidFill>
                  <a:schemeClr val="bg1"/>
                </a:solidFill>
                <a:latin typeface="Segoe UI" panose="020B0502040204020203" pitchFamily="34" charset="0"/>
                <a:cs typeface="Segoe UI" panose="020B0502040204020203" pitchFamily="34" charset="0"/>
              </a:rPr>
              <a:t>Conteúdo da LOA</a:t>
            </a:r>
          </a:p>
          <a:p>
            <a:pPr eaLnBrk="1" hangingPunct="1">
              <a:buFont typeface="Arial" panose="020B0604020202020204" pitchFamily="34" charset="0"/>
              <a:buChar char="•"/>
            </a:pPr>
            <a:endParaRPr lang="pt-BR" altLang="pt-BR" sz="1900" dirty="0">
              <a:solidFill>
                <a:schemeClr val="bg1"/>
              </a:solidFill>
              <a:latin typeface="Segoe UI" panose="020B0502040204020203" pitchFamily="34" charset="0"/>
              <a:cs typeface="Segoe UI" panose="020B0502040204020203" pitchFamily="34" charset="0"/>
            </a:endParaRPr>
          </a:p>
          <a:p>
            <a:pPr marL="0" indent="0" eaLnBrk="1" hangingPunct="1"/>
            <a:r>
              <a:rPr lang="pt-BR" altLang="pt-BR" sz="1600" dirty="0">
                <a:solidFill>
                  <a:schemeClr val="bg1"/>
                </a:solidFill>
                <a:latin typeface="Segoe UI" panose="020B0502040204020203" pitchFamily="34" charset="0"/>
                <a:cs typeface="Segoe UI" panose="020B0502040204020203" pitchFamily="34" charset="0"/>
              </a:rPr>
              <a:t>	Art. 5º, §2º – fazer constar o refinanciamento da dívida pública separadamente na lei orçamentária e na de crédito adicional;</a:t>
            </a:r>
          </a:p>
          <a:p>
            <a:pPr marL="0" indent="0" eaLnBrk="1" hangingPunct="1"/>
            <a:r>
              <a:rPr lang="pt-BR" altLang="pt-BR" sz="1600" dirty="0">
                <a:solidFill>
                  <a:schemeClr val="bg1"/>
                </a:solidFill>
                <a:latin typeface="Segoe UI" panose="020B0502040204020203" pitchFamily="34" charset="0"/>
                <a:cs typeface="Segoe UI" panose="020B0502040204020203" pitchFamily="34" charset="0"/>
              </a:rPr>
              <a:t>	Art. 5º, §4º – vedada a consignação, na LOA, de crédito com finalidade imprecisa ou com dotação ilimitada;</a:t>
            </a:r>
          </a:p>
          <a:p>
            <a:pPr marL="0" indent="0" eaLnBrk="1" hangingPunct="1"/>
            <a:r>
              <a:rPr lang="pt-BR" altLang="pt-BR" sz="1600" dirty="0">
                <a:solidFill>
                  <a:schemeClr val="bg1"/>
                </a:solidFill>
                <a:latin typeface="Segoe UI" panose="020B0502040204020203" pitchFamily="34" charset="0"/>
                <a:cs typeface="Segoe UI" panose="020B0502040204020203" pitchFamily="34" charset="0"/>
              </a:rPr>
              <a:t>	Art. 5º, §5º – a LOA não consignará dotação para investimento com duração superior a um exercício financeiro que não esteja previsto no PPA ou em lei que autorize a sua inclusão (§1º, art. 167 da CF);</a:t>
            </a:r>
          </a:p>
          <a:p>
            <a:pPr marL="0" indent="0" eaLnBrk="1" hangingPunct="1"/>
            <a:r>
              <a:rPr lang="pt-BR" altLang="pt-BR" sz="1600" dirty="0">
                <a:solidFill>
                  <a:schemeClr val="bg1"/>
                </a:solidFill>
                <a:latin typeface="Segoe UI" panose="020B0502040204020203" pitchFamily="34" charset="0"/>
                <a:cs typeface="Segoe UI" panose="020B0502040204020203" pitchFamily="34" charset="0"/>
              </a:rPr>
              <a:t>	Art. 12, caput – as previsões de receita observarão as normas técnicas e legais, considerarão os efeitos das alterações na legislação, da variação do índice de preços, do crescimento econômico ou de qualquer outro fator relevante e serão acompanhadas de demonstrativo de sua evolução nos últimos três anos, da projeção para os dois seguintes àquele a que se referirem e da metodologia de cálculo e premissas utilizadas;</a:t>
            </a:r>
          </a:p>
          <a:p>
            <a:pPr marL="0" indent="0" eaLnBrk="1" hangingPunct="1"/>
            <a:r>
              <a:rPr lang="pt-BR" altLang="pt-BR" sz="1600" dirty="0">
                <a:solidFill>
                  <a:schemeClr val="bg1"/>
                </a:solidFill>
                <a:latin typeface="Segoe UI" panose="020B0502040204020203" pitchFamily="34" charset="0"/>
                <a:cs typeface="Segoe UI" panose="020B0502040204020203" pitchFamily="34" charset="0"/>
              </a:rPr>
              <a:t>	Art. 12, §3º – o Poder Executivo deverá colocar à disposição dos demais Poderes e do Ministério Público, no mínimo trinta dias antes do prazo final para encaminhamento de suas propostas orçamentárias, os estudos e as estimativas das receitas para o exercício subsequente, inclusive da corrente líquida, e as respectivas memórias de cálculo.</a:t>
            </a:r>
          </a:p>
        </p:txBody>
      </p:sp>
      <p:sp>
        <p:nvSpPr>
          <p:cNvPr id="4" name="CaixaDeTexto 3">
            <a:extLst>
              <a:ext uri="{FF2B5EF4-FFF2-40B4-BE49-F238E27FC236}">
                <a16:creationId xmlns:a16="http://schemas.microsoft.com/office/drawing/2014/main" id="{0D28BCCD-8225-442F-B6BC-F5DCC25C5D91}"/>
              </a:ext>
            </a:extLst>
          </p:cNvPr>
          <p:cNvSpPr txBox="1">
            <a:spLocks noChangeArrowheads="1"/>
          </p:cNvSpPr>
          <p:nvPr/>
        </p:nvSpPr>
        <p:spPr bwMode="auto">
          <a:xfrm>
            <a:off x="682171" y="769711"/>
            <a:ext cx="71088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pt-BR" altLang="pt-BR" sz="2800" b="1" dirty="0">
                <a:solidFill>
                  <a:schemeClr val="accent6">
                    <a:lumMod val="75000"/>
                  </a:schemeClr>
                </a:solidFill>
                <a:latin typeface="Segoe UI" panose="020B0502040204020203" pitchFamily="34" charset="0"/>
                <a:cs typeface="Segoe UI" panose="020B0502040204020203" pitchFamily="34" charset="0"/>
              </a:rPr>
              <a:t>3. A LEI ORÇAMENTÁRIA ANUAL (LOA)</a:t>
            </a:r>
          </a:p>
        </p:txBody>
      </p:sp>
    </p:spTree>
    <p:extLst>
      <p:ext uri="{BB962C8B-B14F-4D97-AF65-F5344CB8AC3E}">
        <p14:creationId xmlns:p14="http://schemas.microsoft.com/office/powerpoint/2010/main" val="3177115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esultado de imagem para congress meeting wallpaper">
            <a:extLst>
              <a:ext uri="{FF2B5EF4-FFF2-40B4-BE49-F238E27FC236}">
                <a16:creationId xmlns:a16="http://schemas.microsoft.com/office/drawing/2014/main" id="{7970CAD6-D465-42A1-92A2-F14B5CA0ABA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000"/>
          <a:stretch/>
        </p:blipFill>
        <p:spPr bwMode="auto">
          <a:xfrm>
            <a:off x="0" y="-1"/>
            <a:ext cx="9144000"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ângulo 2">
            <a:extLst>
              <a:ext uri="{FF2B5EF4-FFF2-40B4-BE49-F238E27FC236}">
                <a16:creationId xmlns:a16="http://schemas.microsoft.com/office/drawing/2014/main" id="{DBA3E992-AF84-48E9-9471-EDDDE42FF609}"/>
              </a:ext>
            </a:extLst>
          </p:cNvPr>
          <p:cNvSpPr/>
          <p:nvPr/>
        </p:nvSpPr>
        <p:spPr>
          <a:xfrm rot="16200000">
            <a:off x="4857749" y="2571750"/>
            <a:ext cx="6858001" cy="1714500"/>
          </a:xfrm>
          <a:prstGeom prst="rect">
            <a:avLst/>
          </a:prstGeom>
          <a:solidFill>
            <a:srgbClr val="191E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4" name="Retângulo 3">
            <a:extLst>
              <a:ext uri="{FF2B5EF4-FFF2-40B4-BE49-F238E27FC236}">
                <a16:creationId xmlns:a16="http://schemas.microsoft.com/office/drawing/2014/main" id="{8B7ADCF1-21F7-48C5-8817-AABB93ADBA68}"/>
              </a:ext>
            </a:extLst>
          </p:cNvPr>
          <p:cNvSpPr/>
          <p:nvPr/>
        </p:nvSpPr>
        <p:spPr>
          <a:xfrm>
            <a:off x="-1" y="-4"/>
            <a:ext cx="7457281"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5" name="Retângulo 4">
            <a:extLst>
              <a:ext uri="{FF2B5EF4-FFF2-40B4-BE49-F238E27FC236}">
                <a16:creationId xmlns:a16="http://schemas.microsoft.com/office/drawing/2014/main" id="{5E43BCBF-1BD9-4B35-BAFA-BF08D7D435FE}"/>
              </a:ext>
            </a:extLst>
          </p:cNvPr>
          <p:cNvSpPr/>
          <p:nvPr/>
        </p:nvSpPr>
        <p:spPr>
          <a:xfrm rot="16200000">
            <a:off x="4393795" y="3382398"/>
            <a:ext cx="5978208" cy="932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dirty="0"/>
          </a:p>
        </p:txBody>
      </p:sp>
      <p:sp>
        <p:nvSpPr>
          <p:cNvPr id="6150" name="Picture 6" descr="http://rdrconsultoria.com.br/img/logo.png">
            <a:extLst>
              <a:ext uri="{FF2B5EF4-FFF2-40B4-BE49-F238E27FC236}">
                <a16:creationId xmlns:a16="http://schemas.microsoft.com/office/drawing/2014/main" id="{D0EA7D27-E106-4ECE-832F-C27BB0E1C42E}"/>
              </a:ext>
            </a:extLst>
          </p:cNvPr>
          <p:cNvSpPr>
            <a:spLocks noChangeAspect="1" noChangeArrowheads="1"/>
          </p:cNvSpPr>
          <p:nvPr/>
        </p:nvSpPr>
        <p:spPr bwMode="auto">
          <a:xfrm>
            <a:off x="6778625" y="5378450"/>
            <a:ext cx="1789113"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dirty="0"/>
          </a:p>
        </p:txBody>
      </p:sp>
      <p:sp>
        <p:nvSpPr>
          <p:cNvPr id="7" name="Retângulo 6">
            <a:extLst>
              <a:ext uri="{FF2B5EF4-FFF2-40B4-BE49-F238E27FC236}">
                <a16:creationId xmlns:a16="http://schemas.microsoft.com/office/drawing/2014/main" id="{60AB8D60-F1A4-42A2-A507-42C9A177CD82}"/>
              </a:ext>
            </a:extLst>
          </p:cNvPr>
          <p:cNvSpPr/>
          <p:nvPr/>
        </p:nvSpPr>
        <p:spPr>
          <a:xfrm>
            <a:off x="0" y="587829"/>
            <a:ext cx="5367338" cy="518118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dirty="0"/>
          </a:p>
        </p:txBody>
      </p:sp>
      <p:pic>
        <p:nvPicPr>
          <p:cNvPr id="13" name="Picture 6" descr="http://rdrconsultoria.com.br/img/logo.png">
            <a:extLst>
              <a:ext uri="{FF2B5EF4-FFF2-40B4-BE49-F238E27FC236}">
                <a16:creationId xmlns:a16="http://schemas.microsoft.com/office/drawing/2014/main" id="{073AE77E-010E-4A8A-B744-929C61CB20CA}"/>
              </a:ext>
            </a:extLst>
          </p:cNvPr>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7673181" y="5769009"/>
            <a:ext cx="1227544" cy="85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aixaDeTexto 13">
            <a:extLst>
              <a:ext uri="{FF2B5EF4-FFF2-40B4-BE49-F238E27FC236}">
                <a16:creationId xmlns:a16="http://schemas.microsoft.com/office/drawing/2014/main" id="{039AEB3A-9A19-4B2D-AA64-962C1626F05F}"/>
              </a:ext>
            </a:extLst>
          </p:cNvPr>
          <p:cNvSpPr txBox="1">
            <a:spLocks noChangeArrowheads="1"/>
          </p:cNvSpPr>
          <p:nvPr/>
        </p:nvSpPr>
        <p:spPr bwMode="auto">
          <a:xfrm>
            <a:off x="431800" y="1036413"/>
            <a:ext cx="433614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pt-BR" altLang="pt-BR" sz="3000" b="1" dirty="0">
                <a:solidFill>
                  <a:schemeClr val="bg1"/>
                </a:solidFill>
                <a:latin typeface="Segoe UI" panose="020B0502040204020203" pitchFamily="34" charset="0"/>
                <a:cs typeface="Segoe UI" panose="020B0502040204020203" pitchFamily="34" charset="0"/>
              </a:rPr>
              <a:t>PAUTA</a:t>
            </a:r>
          </a:p>
        </p:txBody>
      </p:sp>
      <p:cxnSp>
        <p:nvCxnSpPr>
          <p:cNvPr id="15" name="Conector reto 14">
            <a:extLst>
              <a:ext uri="{FF2B5EF4-FFF2-40B4-BE49-F238E27FC236}">
                <a16:creationId xmlns:a16="http://schemas.microsoft.com/office/drawing/2014/main" id="{80532800-00EB-494C-815E-3DE14CABF243}"/>
              </a:ext>
            </a:extLst>
          </p:cNvPr>
          <p:cNvCxnSpPr/>
          <p:nvPr/>
        </p:nvCxnSpPr>
        <p:spPr>
          <a:xfrm>
            <a:off x="431800" y="1684113"/>
            <a:ext cx="8280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CaixaDeTexto 5">
            <a:extLst>
              <a:ext uri="{FF2B5EF4-FFF2-40B4-BE49-F238E27FC236}">
                <a16:creationId xmlns:a16="http://schemas.microsoft.com/office/drawing/2014/main" id="{BC6C66E2-BEC0-42F9-8BD2-368AD9092D35}"/>
              </a:ext>
            </a:extLst>
          </p:cNvPr>
          <p:cNvSpPr txBox="1">
            <a:spLocks noChangeArrowheads="1"/>
          </p:cNvSpPr>
          <p:nvPr/>
        </p:nvSpPr>
        <p:spPr bwMode="auto">
          <a:xfrm>
            <a:off x="314212" y="2464711"/>
            <a:ext cx="4738914"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Aft>
                <a:spcPts val="3000"/>
              </a:spcAft>
              <a:buFont typeface="Calibri" panose="020F0502020204030204" pitchFamily="34" charset="0"/>
              <a:buAutoNum type="arabicPeriod"/>
            </a:pPr>
            <a:r>
              <a:rPr lang="pt-BR" altLang="pt-BR" sz="2000" dirty="0">
                <a:solidFill>
                  <a:schemeClr val="bg1"/>
                </a:solidFill>
                <a:latin typeface="Segoe UI Semibold" panose="020B0702040204020203" pitchFamily="34" charset="0"/>
                <a:cs typeface="Segoe UI Semibold" panose="020B0702040204020203" pitchFamily="34" charset="0"/>
              </a:rPr>
              <a:t>PARA LEMBRAR... O PLANO PLURIANUAL</a:t>
            </a:r>
          </a:p>
          <a:p>
            <a:pPr eaLnBrk="1" hangingPunct="1">
              <a:spcAft>
                <a:spcPts val="3000"/>
              </a:spcAft>
              <a:buFont typeface="Calibri" panose="020F0502020204030204" pitchFamily="34" charset="0"/>
              <a:buAutoNum type="arabicPeriod"/>
            </a:pPr>
            <a:r>
              <a:rPr lang="pt-BR" altLang="pt-BR" sz="2000" dirty="0">
                <a:solidFill>
                  <a:schemeClr val="bg1"/>
                </a:solidFill>
                <a:latin typeface="Segoe UI Semibold" panose="020B0702040204020203" pitchFamily="34" charset="0"/>
                <a:cs typeface="Segoe UI Semibold" panose="020B0702040204020203" pitchFamily="34" charset="0"/>
              </a:rPr>
              <a:t>A LEI DE DIRETRIZES ORÇAMENTÁRIAS (LDO)</a:t>
            </a:r>
          </a:p>
          <a:p>
            <a:pPr eaLnBrk="1" hangingPunct="1">
              <a:spcAft>
                <a:spcPts val="3000"/>
              </a:spcAft>
              <a:buFont typeface="Calibri" panose="020F0502020204030204" pitchFamily="34" charset="0"/>
              <a:buAutoNum type="arabicPeriod"/>
            </a:pPr>
            <a:r>
              <a:rPr lang="pt-BR" altLang="pt-BR" sz="2000" dirty="0">
                <a:solidFill>
                  <a:schemeClr val="bg1"/>
                </a:solidFill>
                <a:latin typeface="Segoe UI Semibold" panose="020B0702040204020203" pitchFamily="34" charset="0"/>
                <a:cs typeface="Segoe UI Semibold" panose="020B0702040204020203" pitchFamily="34" charset="0"/>
              </a:rPr>
              <a:t>A LEI ORÇAMENTÁRIA ANUAL (LOA)</a:t>
            </a:r>
          </a:p>
        </p:txBody>
      </p:sp>
      <p:pic>
        <p:nvPicPr>
          <p:cNvPr id="2052" name="Picture 4" descr="Solução Capacitação e Treinamento">
            <a:extLst>
              <a:ext uri="{FF2B5EF4-FFF2-40B4-BE49-F238E27FC236}">
                <a16:creationId xmlns:a16="http://schemas.microsoft.com/office/drawing/2014/main" id="{927BF0EC-DEA4-4F6F-97AA-622D97CFA4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5673" y="237123"/>
            <a:ext cx="1482151" cy="741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95889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aixaDeTexto 5">
            <a:extLst>
              <a:ext uri="{FF2B5EF4-FFF2-40B4-BE49-F238E27FC236}">
                <a16:creationId xmlns:a16="http://schemas.microsoft.com/office/drawing/2014/main" id="{F7871755-9692-4270-8BAA-721698115F4E}"/>
              </a:ext>
            </a:extLst>
          </p:cNvPr>
          <p:cNvSpPr txBox="1">
            <a:spLocks noChangeArrowheads="1"/>
          </p:cNvSpPr>
          <p:nvPr/>
        </p:nvSpPr>
        <p:spPr bwMode="auto">
          <a:xfrm>
            <a:off x="682171" y="1444704"/>
            <a:ext cx="8132763"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indent="0" eaLnBrk="1" hangingPunct="1"/>
            <a:r>
              <a:rPr lang="pt-BR" altLang="pt-BR" sz="1900" b="1" dirty="0">
                <a:solidFill>
                  <a:schemeClr val="bg1"/>
                </a:solidFill>
                <a:latin typeface="Segoe UI" panose="020B0502040204020203" pitchFamily="34" charset="0"/>
                <a:cs typeface="Segoe UI" panose="020B0502040204020203" pitchFamily="34" charset="0"/>
              </a:rPr>
              <a:t>Emendas e modificações à LOA</a:t>
            </a:r>
          </a:p>
          <a:p>
            <a:pPr eaLnBrk="1" hangingPunct="1">
              <a:buFont typeface="Arial" panose="020B0604020202020204" pitchFamily="34" charset="0"/>
              <a:buChar char="•"/>
            </a:pPr>
            <a:endParaRPr lang="pt-BR" altLang="pt-BR" sz="1900" dirty="0">
              <a:solidFill>
                <a:schemeClr val="bg1"/>
              </a:solidFill>
              <a:latin typeface="Segoe UI" panose="020B0502040204020203" pitchFamily="34" charset="0"/>
              <a:cs typeface="Segoe UI" panose="020B0502040204020203" pitchFamily="34" charset="0"/>
            </a:endParaRPr>
          </a:p>
          <a:p>
            <a:pPr marL="285750" indent="-285750" eaLnBrk="1" hangingPunct="1">
              <a:buFont typeface="Arial" panose="020B0604020202020204" pitchFamily="34" charset="0"/>
              <a:buChar char="•"/>
            </a:pPr>
            <a:r>
              <a:rPr lang="pt-BR" altLang="pt-BR" sz="1600" dirty="0">
                <a:solidFill>
                  <a:schemeClr val="bg1"/>
                </a:solidFill>
                <a:latin typeface="Segoe UI" panose="020B0502040204020203" pitchFamily="34" charset="0"/>
                <a:cs typeface="Segoe UI" panose="020B0502040204020203" pitchFamily="34" charset="0"/>
              </a:rPr>
              <a:t>A C</a:t>
            </a:r>
            <a:r>
              <a:rPr lang="pt-BR" altLang="pt-BR" dirty="0">
                <a:solidFill>
                  <a:schemeClr val="bg1"/>
                </a:solidFill>
                <a:latin typeface="Segoe UI" panose="020B0502040204020203" pitchFamily="34" charset="0"/>
                <a:cs typeface="Segoe UI" panose="020B0502040204020203" pitchFamily="34" charset="0"/>
              </a:rPr>
              <a:t>onstituição determina que as emendas serão apresentadas na Comissão mista, que sobre elas emitirá parecer (art. 166, § 2º). Por simetria, nos Municípios, as emendas serão apresentadas na respectiva Comissão.</a:t>
            </a:r>
          </a:p>
          <a:p>
            <a:pPr marL="285750" indent="-285750" eaLnBrk="1" hangingPunct="1">
              <a:buFont typeface="Arial" panose="020B0604020202020204" pitchFamily="34" charset="0"/>
              <a:buChar char="•"/>
            </a:pPr>
            <a:endParaRPr lang="pt-BR" altLang="pt-BR" dirty="0">
              <a:solidFill>
                <a:schemeClr val="bg1"/>
              </a:solidFill>
              <a:latin typeface="Segoe UI" panose="020B0502040204020203" pitchFamily="34" charset="0"/>
              <a:cs typeface="Segoe UI" panose="020B0502040204020203" pitchFamily="34" charset="0"/>
            </a:endParaRPr>
          </a:p>
          <a:p>
            <a:pPr marL="285750" indent="-285750" eaLnBrk="1" hangingPunct="1">
              <a:buFont typeface="Arial" panose="020B0604020202020204" pitchFamily="34" charset="0"/>
              <a:buChar char="•"/>
            </a:pPr>
            <a:r>
              <a:rPr lang="pt-BR" altLang="pt-BR" dirty="0">
                <a:solidFill>
                  <a:schemeClr val="bg1"/>
                </a:solidFill>
                <a:latin typeface="Segoe UI" panose="020B0502040204020203" pitchFamily="34" charset="0"/>
                <a:cs typeface="Segoe UI" panose="020B0502040204020203" pitchFamily="34" charset="0"/>
              </a:rPr>
              <a:t>A proposição de modificações ao PL, remetidas através do chefe do Poder Executivo, são permitidas enquanto não iniciada a votação na Comissão, da parte cuja alteração é proposta (art. 166, § 5º CF).</a:t>
            </a:r>
          </a:p>
          <a:p>
            <a:pPr marL="285750" indent="-285750" eaLnBrk="1" hangingPunct="1">
              <a:buFont typeface="Arial" panose="020B0604020202020204" pitchFamily="34" charset="0"/>
              <a:buChar char="•"/>
            </a:pPr>
            <a:endParaRPr lang="pt-BR" altLang="pt-BR" dirty="0">
              <a:solidFill>
                <a:schemeClr val="bg1"/>
              </a:solidFill>
              <a:latin typeface="Segoe UI" panose="020B0502040204020203" pitchFamily="34" charset="0"/>
              <a:cs typeface="Segoe UI" panose="020B0502040204020203" pitchFamily="34" charset="0"/>
            </a:endParaRPr>
          </a:p>
          <a:p>
            <a:pPr marL="285750" indent="-285750" eaLnBrk="1" hangingPunct="1">
              <a:buFont typeface="Arial" panose="020B0604020202020204" pitchFamily="34" charset="0"/>
              <a:buChar char="•"/>
            </a:pPr>
            <a:r>
              <a:rPr lang="pt-BR" altLang="pt-BR" dirty="0">
                <a:solidFill>
                  <a:schemeClr val="bg1"/>
                </a:solidFill>
                <a:latin typeface="Segoe UI" panose="020B0502040204020203" pitchFamily="34" charset="0"/>
                <a:cs typeface="Segoe UI" panose="020B0502040204020203" pitchFamily="34" charset="0"/>
              </a:rPr>
              <a:t>Também devem ser consideradas as exigências para modificações, como a compatibilidade, e as vedações do art. 63, I, e do art. 166, § 3º, I, e § 4º, CF.</a:t>
            </a:r>
          </a:p>
          <a:p>
            <a:pPr marL="285750" indent="-285750" eaLnBrk="1" hangingPunct="1">
              <a:buFont typeface="Arial" panose="020B0604020202020204" pitchFamily="34" charset="0"/>
              <a:buChar char="•"/>
            </a:pPr>
            <a:endParaRPr lang="pt-BR" altLang="pt-BR" dirty="0">
              <a:solidFill>
                <a:schemeClr val="bg1"/>
              </a:solidFill>
              <a:latin typeface="Segoe UI" panose="020B0502040204020203" pitchFamily="34" charset="0"/>
              <a:cs typeface="Segoe UI" panose="020B0502040204020203" pitchFamily="34" charset="0"/>
            </a:endParaRPr>
          </a:p>
          <a:p>
            <a:pPr marL="285750" indent="-285750" eaLnBrk="1" hangingPunct="1">
              <a:buFont typeface="Arial" panose="020B0604020202020204" pitchFamily="34" charset="0"/>
              <a:buChar char="•"/>
            </a:pPr>
            <a:r>
              <a:rPr lang="pt-BR" altLang="pt-BR" dirty="0">
                <a:solidFill>
                  <a:schemeClr val="bg1"/>
                </a:solidFill>
                <a:latin typeface="Segoe UI" panose="020B0502040204020203" pitchFamily="34" charset="0"/>
                <a:cs typeface="Segoe UI" panose="020B0502040204020203" pitchFamily="34" charset="0"/>
              </a:rPr>
              <a:t>As emendas somente podem ser aprovadas caso: i) sejam compatíveis com o PPA e a LDO; ii) indiquem os recursos por anulação de despesa (exceto:</a:t>
            </a:r>
          </a:p>
          <a:p>
            <a:pPr marL="285750" indent="-285750" eaLnBrk="1" hangingPunct="1">
              <a:buFont typeface="Arial" panose="020B0604020202020204" pitchFamily="34" charset="0"/>
              <a:buChar char="•"/>
            </a:pPr>
            <a:r>
              <a:rPr lang="pt-BR" altLang="pt-BR" dirty="0">
                <a:solidFill>
                  <a:schemeClr val="bg1"/>
                </a:solidFill>
                <a:latin typeface="Segoe UI" panose="020B0502040204020203" pitchFamily="34" charset="0"/>
                <a:cs typeface="Segoe UI" panose="020B0502040204020203" pitchFamily="34" charset="0"/>
              </a:rPr>
              <a:t>pessoal e encargos; e dívida); iii) sejam relacionadas com correção de erros ou omissões, ou com os dispositivos do texto do projeto de lei.</a:t>
            </a:r>
          </a:p>
        </p:txBody>
      </p:sp>
      <p:sp>
        <p:nvSpPr>
          <p:cNvPr id="4" name="CaixaDeTexto 3">
            <a:extLst>
              <a:ext uri="{FF2B5EF4-FFF2-40B4-BE49-F238E27FC236}">
                <a16:creationId xmlns:a16="http://schemas.microsoft.com/office/drawing/2014/main" id="{0D28BCCD-8225-442F-B6BC-F5DCC25C5D91}"/>
              </a:ext>
            </a:extLst>
          </p:cNvPr>
          <p:cNvSpPr txBox="1">
            <a:spLocks noChangeArrowheads="1"/>
          </p:cNvSpPr>
          <p:nvPr/>
        </p:nvSpPr>
        <p:spPr bwMode="auto">
          <a:xfrm>
            <a:off x="682171" y="769711"/>
            <a:ext cx="71088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pt-BR" altLang="pt-BR" sz="2800" b="1" dirty="0">
                <a:solidFill>
                  <a:schemeClr val="accent6">
                    <a:lumMod val="75000"/>
                  </a:schemeClr>
                </a:solidFill>
                <a:latin typeface="Segoe UI" panose="020B0502040204020203" pitchFamily="34" charset="0"/>
                <a:cs typeface="Segoe UI" panose="020B0502040204020203" pitchFamily="34" charset="0"/>
              </a:rPr>
              <a:t>3. A LEI ORÇAMENTÁRIA ANUAL (LOA)</a:t>
            </a:r>
          </a:p>
        </p:txBody>
      </p:sp>
    </p:spTree>
    <p:extLst>
      <p:ext uri="{BB962C8B-B14F-4D97-AF65-F5344CB8AC3E}">
        <p14:creationId xmlns:p14="http://schemas.microsoft.com/office/powerpoint/2010/main" val="8448495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aixaDeTexto 5">
            <a:extLst>
              <a:ext uri="{FF2B5EF4-FFF2-40B4-BE49-F238E27FC236}">
                <a16:creationId xmlns:a16="http://schemas.microsoft.com/office/drawing/2014/main" id="{F7871755-9692-4270-8BAA-721698115F4E}"/>
              </a:ext>
            </a:extLst>
          </p:cNvPr>
          <p:cNvSpPr txBox="1">
            <a:spLocks noChangeArrowheads="1"/>
          </p:cNvSpPr>
          <p:nvPr/>
        </p:nvSpPr>
        <p:spPr bwMode="auto">
          <a:xfrm>
            <a:off x="682171" y="1444704"/>
            <a:ext cx="8132763"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indent="0" eaLnBrk="1" hangingPunct="1"/>
            <a:r>
              <a:rPr lang="pt-BR" altLang="pt-BR" sz="1900" b="1" dirty="0">
                <a:solidFill>
                  <a:schemeClr val="bg1"/>
                </a:solidFill>
                <a:latin typeface="Segoe UI" panose="020B0502040204020203" pitchFamily="34" charset="0"/>
                <a:cs typeface="Segoe UI" panose="020B0502040204020203" pitchFamily="34" charset="0"/>
              </a:rPr>
              <a:t>Emendas e modificações à LOA</a:t>
            </a:r>
          </a:p>
          <a:p>
            <a:pPr eaLnBrk="1" hangingPunct="1">
              <a:buFont typeface="Arial" panose="020B0604020202020204" pitchFamily="34" charset="0"/>
              <a:buChar char="•"/>
            </a:pPr>
            <a:endParaRPr lang="pt-BR" altLang="pt-BR" sz="1900" dirty="0">
              <a:solidFill>
                <a:schemeClr val="bg1"/>
              </a:solidFill>
              <a:latin typeface="Segoe UI" panose="020B0502040204020203" pitchFamily="34" charset="0"/>
              <a:cs typeface="Segoe UI" panose="020B0502040204020203" pitchFamily="34" charset="0"/>
            </a:endParaRPr>
          </a:p>
          <a:p>
            <a:pPr marL="285750" indent="-285750" eaLnBrk="1" hangingPunct="1">
              <a:buFont typeface="Arial" panose="020B0604020202020204" pitchFamily="34" charset="0"/>
              <a:buChar char="•"/>
            </a:pPr>
            <a:r>
              <a:rPr lang="pt-BR" altLang="pt-BR" dirty="0">
                <a:solidFill>
                  <a:schemeClr val="bg1"/>
                </a:solidFill>
                <a:latin typeface="Segoe UI" panose="020B0502040204020203" pitchFamily="34" charset="0"/>
                <a:cs typeface="Segoe UI" panose="020B0502040204020203" pitchFamily="34" charset="0"/>
              </a:rPr>
              <a:t>Quanto à receita, a reestimativa por parte do Poder Legislativo apenas ocorre em caso de erro ou omissão de ordem técnica ou legal (art. 12, § 1º, LC 101/2000) → demais situações, § 7º do art. 166 da CF</a:t>
            </a:r>
          </a:p>
          <a:p>
            <a:pPr marL="285750" indent="-285750" eaLnBrk="1" hangingPunct="1">
              <a:buFont typeface="Arial" panose="020B0604020202020204" pitchFamily="34" charset="0"/>
              <a:buChar char="•"/>
            </a:pPr>
            <a:endParaRPr lang="pt-BR" altLang="pt-BR" dirty="0">
              <a:solidFill>
                <a:schemeClr val="bg1"/>
              </a:solidFill>
              <a:latin typeface="Segoe UI" panose="020B0502040204020203" pitchFamily="34" charset="0"/>
              <a:cs typeface="Segoe UI" panose="020B0502040204020203" pitchFamily="34" charset="0"/>
            </a:endParaRPr>
          </a:p>
          <a:p>
            <a:pPr marL="0" indent="0" eaLnBrk="1" hangingPunct="1"/>
            <a:endParaRPr lang="pt-BR" altLang="pt-BR" dirty="0">
              <a:solidFill>
                <a:schemeClr val="bg1"/>
              </a:solidFill>
              <a:latin typeface="Segoe UI" panose="020B0502040204020203" pitchFamily="34" charset="0"/>
              <a:cs typeface="Segoe UI" panose="020B0502040204020203" pitchFamily="34" charset="0"/>
            </a:endParaRPr>
          </a:p>
          <a:p>
            <a:pPr marL="0" indent="0" eaLnBrk="1" hangingPunct="1"/>
            <a:r>
              <a:rPr lang="pt-BR" altLang="pt-BR" b="1" dirty="0">
                <a:solidFill>
                  <a:schemeClr val="bg1"/>
                </a:solidFill>
                <a:latin typeface="Segoe UI" panose="020B0502040204020203" pitchFamily="34" charset="0"/>
                <a:cs typeface="Segoe UI" panose="020B0502040204020203" pitchFamily="34" charset="0"/>
              </a:rPr>
              <a:t>Prazos para encaminhamento e devolução da LOA</a:t>
            </a:r>
          </a:p>
          <a:p>
            <a:pPr marL="0" indent="0" eaLnBrk="1" hangingPunct="1"/>
            <a:endParaRPr lang="pt-BR" altLang="pt-BR" b="1" dirty="0">
              <a:solidFill>
                <a:schemeClr val="bg1"/>
              </a:solidFill>
              <a:latin typeface="Segoe UI" panose="020B0502040204020203" pitchFamily="34" charset="0"/>
              <a:cs typeface="Segoe UI" panose="020B0502040204020203" pitchFamily="34" charset="0"/>
            </a:endParaRPr>
          </a:p>
          <a:p>
            <a:pPr marL="285750" indent="-285750" eaLnBrk="1" hangingPunct="1">
              <a:buFont typeface="Arial" panose="020B0604020202020204" pitchFamily="34" charset="0"/>
              <a:buChar char="•"/>
            </a:pPr>
            <a:r>
              <a:rPr lang="pt-BR" altLang="pt-BR" dirty="0">
                <a:solidFill>
                  <a:schemeClr val="bg1"/>
                </a:solidFill>
                <a:latin typeface="Segoe UI" panose="020B0502040204020203" pitchFamily="34" charset="0"/>
                <a:cs typeface="Segoe UI" panose="020B0502040204020203" pitchFamily="34" charset="0"/>
              </a:rPr>
              <a:t>Enquanto não for editada a exigência do art. 165, § 9º, I, da Constituição, os prazos são os definidos no art. 35, § 2º, III, ADCT, ou nas Leis Orgânicas dos Municípios (art. 22, caput, LF 4.320/1964).</a:t>
            </a:r>
          </a:p>
          <a:p>
            <a:pPr marL="285750" indent="-285750" eaLnBrk="1" hangingPunct="1">
              <a:buFont typeface="Arial" panose="020B0604020202020204" pitchFamily="34" charset="0"/>
              <a:buChar char="•"/>
            </a:pPr>
            <a:endParaRPr lang="pt-BR" altLang="pt-BR" dirty="0">
              <a:solidFill>
                <a:schemeClr val="bg1"/>
              </a:solidFill>
              <a:latin typeface="Segoe UI" panose="020B0502040204020203" pitchFamily="34" charset="0"/>
              <a:cs typeface="Segoe UI" panose="020B0502040204020203" pitchFamily="34" charset="0"/>
            </a:endParaRPr>
          </a:p>
          <a:p>
            <a:pPr marL="285750" indent="-285750" eaLnBrk="1" hangingPunct="1">
              <a:buFont typeface="Arial" panose="020B0604020202020204" pitchFamily="34" charset="0"/>
              <a:buChar char="•"/>
            </a:pPr>
            <a:r>
              <a:rPr lang="pt-BR" altLang="pt-BR" dirty="0">
                <a:solidFill>
                  <a:schemeClr val="bg1"/>
                </a:solidFill>
                <a:latin typeface="Segoe UI" panose="020B0502040204020203" pitchFamily="34" charset="0"/>
                <a:cs typeface="Segoe UI" panose="020B0502040204020203" pitchFamily="34" charset="0"/>
              </a:rPr>
              <a:t>Art. 35, § 2º, III: “[...] será encaminhado até quatro meses antes do encerramento do exercício financeiro e devolvido para sanção até o encerramento da sessão legislativa”.</a:t>
            </a:r>
          </a:p>
        </p:txBody>
      </p:sp>
      <p:sp>
        <p:nvSpPr>
          <p:cNvPr id="4" name="CaixaDeTexto 3">
            <a:extLst>
              <a:ext uri="{FF2B5EF4-FFF2-40B4-BE49-F238E27FC236}">
                <a16:creationId xmlns:a16="http://schemas.microsoft.com/office/drawing/2014/main" id="{0D28BCCD-8225-442F-B6BC-F5DCC25C5D91}"/>
              </a:ext>
            </a:extLst>
          </p:cNvPr>
          <p:cNvSpPr txBox="1">
            <a:spLocks noChangeArrowheads="1"/>
          </p:cNvSpPr>
          <p:nvPr/>
        </p:nvSpPr>
        <p:spPr bwMode="auto">
          <a:xfrm>
            <a:off x="682171" y="769711"/>
            <a:ext cx="71088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pt-BR" altLang="pt-BR" sz="2800" b="1" dirty="0">
                <a:solidFill>
                  <a:schemeClr val="accent6">
                    <a:lumMod val="75000"/>
                  </a:schemeClr>
                </a:solidFill>
                <a:latin typeface="Segoe UI" panose="020B0502040204020203" pitchFamily="34" charset="0"/>
                <a:cs typeface="Segoe UI" panose="020B0502040204020203" pitchFamily="34" charset="0"/>
              </a:rPr>
              <a:t>3. A LEI ORÇAMENTÁRIA ANUAL (LOA)</a:t>
            </a:r>
          </a:p>
        </p:txBody>
      </p:sp>
    </p:spTree>
    <p:extLst>
      <p:ext uri="{BB962C8B-B14F-4D97-AF65-F5344CB8AC3E}">
        <p14:creationId xmlns:p14="http://schemas.microsoft.com/office/powerpoint/2010/main" val="23769814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aixaDeTexto 5">
            <a:extLst>
              <a:ext uri="{FF2B5EF4-FFF2-40B4-BE49-F238E27FC236}">
                <a16:creationId xmlns:a16="http://schemas.microsoft.com/office/drawing/2014/main" id="{F7871755-9692-4270-8BAA-721698115F4E}"/>
              </a:ext>
            </a:extLst>
          </p:cNvPr>
          <p:cNvSpPr txBox="1">
            <a:spLocks noChangeArrowheads="1"/>
          </p:cNvSpPr>
          <p:nvPr/>
        </p:nvSpPr>
        <p:spPr bwMode="auto">
          <a:xfrm>
            <a:off x="682171" y="1292931"/>
            <a:ext cx="8132763" cy="538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indent="0" eaLnBrk="1" hangingPunct="1"/>
            <a:r>
              <a:rPr lang="pt-BR" altLang="pt-BR" sz="1900" b="1" dirty="0">
                <a:solidFill>
                  <a:schemeClr val="bg1"/>
                </a:solidFill>
                <a:latin typeface="Segoe UI" panose="020B0502040204020203" pitchFamily="34" charset="0"/>
                <a:cs typeface="Segoe UI" panose="020B0502040204020203" pitchFamily="34" charset="0"/>
              </a:rPr>
              <a:t>Vedações constitucionais e legais relativas à LOA</a:t>
            </a:r>
          </a:p>
          <a:p>
            <a:pPr eaLnBrk="1" hangingPunct="1">
              <a:buFont typeface="Arial" panose="020B0604020202020204" pitchFamily="34" charset="0"/>
              <a:buChar char="•"/>
            </a:pPr>
            <a:endParaRPr lang="pt-BR" altLang="pt-BR" sz="1900" dirty="0">
              <a:solidFill>
                <a:schemeClr val="bg1"/>
              </a:solidFill>
              <a:latin typeface="Segoe UI" panose="020B0502040204020203" pitchFamily="34" charset="0"/>
              <a:cs typeface="Segoe UI" panose="020B0502040204020203" pitchFamily="34" charset="0"/>
            </a:endParaRPr>
          </a:p>
          <a:p>
            <a:pPr marL="285750" indent="-285750" eaLnBrk="1" hangingPunct="1">
              <a:buFont typeface="Arial" panose="020B0604020202020204" pitchFamily="34" charset="0"/>
              <a:buChar char="•"/>
            </a:pPr>
            <a:r>
              <a:rPr lang="pt-BR" altLang="pt-BR" dirty="0">
                <a:solidFill>
                  <a:schemeClr val="bg1"/>
                </a:solidFill>
                <a:latin typeface="Segoe UI" panose="020B0502040204020203" pitchFamily="34" charset="0"/>
                <a:cs typeface="Segoe UI" panose="020B0502040204020203" pitchFamily="34" charset="0"/>
              </a:rPr>
              <a:t>Constituição da República Federativa do Brasil de 1988:</a:t>
            </a:r>
          </a:p>
          <a:p>
            <a:pPr marL="0" indent="0" eaLnBrk="1" hangingPunct="1"/>
            <a:r>
              <a:rPr lang="pt-BR" altLang="pt-BR" sz="1600" dirty="0">
                <a:solidFill>
                  <a:schemeClr val="bg1"/>
                </a:solidFill>
                <a:latin typeface="Segoe UI" panose="020B0502040204020203" pitchFamily="34" charset="0"/>
                <a:cs typeface="Segoe UI" panose="020B0502040204020203" pitchFamily="34" charset="0"/>
              </a:rPr>
              <a:t>	Art. 167, I – o início de programas ou projetos não incluídos na LOA;</a:t>
            </a:r>
          </a:p>
          <a:p>
            <a:pPr marL="0" indent="0" eaLnBrk="1" hangingPunct="1"/>
            <a:r>
              <a:rPr lang="pt-BR" altLang="pt-BR" sz="1600" dirty="0">
                <a:solidFill>
                  <a:schemeClr val="bg1"/>
                </a:solidFill>
                <a:latin typeface="Segoe UI" panose="020B0502040204020203" pitchFamily="34" charset="0"/>
                <a:cs typeface="Segoe UI" panose="020B0502040204020203" pitchFamily="34" charset="0"/>
              </a:rPr>
              <a:t>	Art.167, II – a realização de despesas ou assunção de obrigações diretas que excedam os créditos orçamentários ou adicionais;</a:t>
            </a:r>
          </a:p>
          <a:p>
            <a:pPr marL="0" indent="0" eaLnBrk="1" hangingPunct="1"/>
            <a:r>
              <a:rPr lang="pt-BR" altLang="pt-BR" sz="1600" dirty="0">
                <a:solidFill>
                  <a:schemeClr val="bg1"/>
                </a:solidFill>
                <a:latin typeface="Segoe UI" panose="020B0502040204020203" pitchFamily="34" charset="0"/>
                <a:cs typeface="Segoe UI" panose="020B0502040204020203" pitchFamily="34" charset="0"/>
              </a:rPr>
              <a:t>	Art.167, III – a realização de operações de créditos que excedam o montante das despesas de capital, ressalvadas as autorizadas mediante créditos suplementares ou especiais com finalidade precisa, aprovados pelo Poder Legislativo por maioria absoluta;</a:t>
            </a:r>
          </a:p>
          <a:p>
            <a:pPr marL="0" indent="0" eaLnBrk="1" hangingPunct="1"/>
            <a:r>
              <a:rPr lang="pt-BR" altLang="pt-BR" sz="1600" dirty="0">
                <a:solidFill>
                  <a:schemeClr val="bg1"/>
                </a:solidFill>
                <a:latin typeface="Segoe UI" panose="020B0502040204020203" pitchFamily="34" charset="0"/>
                <a:cs typeface="Segoe UI" panose="020B0502040204020203" pitchFamily="34" charset="0"/>
              </a:rPr>
              <a:t>	Art. 167, IV – a vinculação de receita de impostos a órgão, fundo ou despesa, ressalvadas a repartição do produto da arrecadação dos impostos a que se referem os arts. 158 e 159, a destinação de recursos para as ações e serviços públicos de saúde, para manutenção e desenvolvimento do ensino e para realização de atividades da administração tributária (arts. 198, § 2º, 212 e 37, XXII), e a prestação de garantias</a:t>
            </a:r>
          </a:p>
          <a:p>
            <a:pPr marL="0" indent="0" eaLnBrk="1" hangingPunct="1"/>
            <a:r>
              <a:rPr lang="pt-BR" altLang="pt-BR" sz="1600" dirty="0">
                <a:solidFill>
                  <a:schemeClr val="bg1"/>
                </a:solidFill>
                <a:latin typeface="Segoe UI" panose="020B0502040204020203" pitchFamily="34" charset="0"/>
                <a:cs typeface="Segoe UI" panose="020B0502040204020203" pitchFamily="34" charset="0"/>
              </a:rPr>
              <a:t>às operações de crédito por antecipação de receita (art. 165, § 8º), bem como o</a:t>
            </a:r>
          </a:p>
          <a:p>
            <a:pPr marL="0" indent="0" eaLnBrk="1" hangingPunct="1"/>
            <a:r>
              <a:rPr lang="pt-BR" altLang="pt-BR" sz="1600" dirty="0">
                <a:solidFill>
                  <a:schemeClr val="bg1"/>
                </a:solidFill>
                <a:latin typeface="Segoe UI" panose="020B0502040204020203" pitchFamily="34" charset="0"/>
                <a:cs typeface="Segoe UI" panose="020B0502040204020203" pitchFamily="34" charset="0"/>
              </a:rPr>
              <a:t>disposto no § 4º deste artigo;</a:t>
            </a:r>
          </a:p>
          <a:p>
            <a:pPr marL="0" indent="0" eaLnBrk="1" hangingPunct="1"/>
            <a:r>
              <a:rPr lang="pt-BR" altLang="pt-BR" sz="1600" dirty="0">
                <a:solidFill>
                  <a:schemeClr val="bg1"/>
                </a:solidFill>
                <a:latin typeface="Segoe UI" panose="020B0502040204020203" pitchFamily="34" charset="0"/>
                <a:cs typeface="Segoe UI" panose="020B0502040204020203" pitchFamily="34" charset="0"/>
              </a:rPr>
              <a:t>	Art. 167, V – a abertura de crédito suplementar ou especial sem prévia autorização legislativa e sem indicação dos recursos correspondentes;</a:t>
            </a:r>
          </a:p>
          <a:p>
            <a:pPr marL="0" indent="0" eaLnBrk="1" hangingPunct="1"/>
            <a:r>
              <a:rPr lang="pt-BR" altLang="pt-BR" sz="1600" dirty="0">
                <a:solidFill>
                  <a:schemeClr val="bg1"/>
                </a:solidFill>
                <a:latin typeface="Segoe UI" panose="020B0502040204020203" pitchFamily="34" charset="0"/>
                <a:cs typeface="Segoe UI" panose="020B0502040204020203" pitchFamily="34" charset="0"/>
              </a:rPr>
              <a:t>	Art. 167, VI – a transposição, o remanejamento ou a transferência de recursos de uma categoria de programação para outra ou de um órgão para outro, sem prévia autorização legislativa;</a:t>
            </a:r>
          </a:p>
        </p:txBody>
      </p:sp>
      <p:sp>
        <p:nvSpPr>
          <p:cNvPr id="4" name="CaixaDeTexto 3">
            <a:extLst>
              <a:ext uri="{FF2B5EF4-FFF2-40B4-BE49-F238E27FC236}">
                <a16:creationId xmlns:a16="http://schemas.microsoft.com/office/drawing/2014/main" id="{0D28BCCD-8225-442F-B6BC-F5DCC25C5D91}"/>
              </a:ext>
            </a:extLst>
          </p:cNvPr>
          <p:cNvSpPr txBox="1">
            <a:spLocks noChangeArrowheads="1"/>
          </p:cNvSpPr>
          <p:nvPr/>
        </p:nvSpPr>
        <p:spPr bwMode="auto">
          <a:xfrm>
            <a:off x="682171" y="769711"/>
            <a:ext cx="71088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pt-BR" altLang="pt-BR" sz="2800" b="1" dirty="0">
                <a:solidFill>
                  <a:schemeClr val="accent6">
                    <a:lumMod val="75000"/>
                  </a:schemeClr>
                </a:solidFill>
                <a:latin typeface="Segoe UI" panose="020B0502040204020203" pitchFamily="34" charset="0"/>
                <a:cs typeface="Segoe UI" panose="020B0502040204020203" pitchFamily="34" charset="0"/>
              </a:rPr>
              <a:t>3. A LEI ORÇAMENTÁRIA ANUAL (LOA)</a:t>
            </a:r>
          </a:p>
        </p:txBody>
      </p:sp>
    </p:spTree>
    <p:extLst>
      <p:ext uri="{BB962C8B-B14F-4D97-AF65-F5344CB8AC3E}">
        <p14:creationId xmlns:p14="http://schemas.microsoft.com/office/powerpoint/2010/main" val="41130454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aixaDeTexto 5">
            <a:extLst>
              <a:ext uri="{FF2B5EF4-FFF2-40B4-BE49-F238E27FC236}">
                <a16:creationId xmlns:a16="http://schemas.microsoft.com/office/drawing/2014/main" id="{F7871755-9692-4270-8BAA-721698115F4E}"/>
              </a:ext>
            </a:extLst>
          </p:cNvPr>
          <p:cNvSpPr txBox="1">
            <a:spLocks noChangeArrowheads="1"/>
          </p:cNvSpPr>
          <p:nvPr/>
        </p:nvSpPr>
        <p:spPr bwMode="auto">
          <a:xfrm>
            <a:off x="682171" y="1687084"/>
            <a:ext cx="8132763"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indent="0" eaLnBrk="1" hangingPunct="1"/>
            <a:r>
              <a:rPr lang="pt-BR" altLang="pt-BR" sz="1900" b="1" dirty="0">
                <a:solidFill>
                  <a:schemeClr val="bg1"/>
                </a:solidFill>
                <a:latin typeface="Segoe UI" panose="020B0502040204020203" pitchFamily="34" charset="0"/>
                <a:cs typeface="Segoe UI" panose="020B0502040204020203" pitchFamily="34" charset="0"/>
              </a:rPr>
              <a:t>Vedações constitucionais e legais relativas à LOA</a:t>
            </a:r>
          </a:p>
          <a:p>
            <a:pPr eaLnBrk="1" hangingPunct="1">
              <a:buFont typeface="Arial" panose="020B0604020202020204" pitchFamily="34" charset="0"/>
              <a:buChar char="•"/>
            </a:pPr>
            <a:endParaRPr lang="pt-BR" altLang="pt-BR" sz="1900" dirty="0">
              <a:solidFill>
                <a:schemeClr val="bg1"/>
              </a:solidFill>
              <a:latin typeface="Segoe UI" panose="020B0502040204020203" pitchFamily="34" charset="0"/>
              <a:cs typeface="Segoe UI" panose="020B0502040204020203" pitchFamily="34" charset="0"/>
            </a:endParaRPr>
          </a:p>
          <a:p>
            <a:pPr marL="285750" indent="-285750" eaLnBrk="1" hangingPunct="1">
              <a:buFont typeface="Arial" panose="020B0604020202020204" pitchFamily="34" charset="0"/>
              <a:buChar char="•"/>
            </a:pPr>
            <a:r>
              <a:rPr lang="pt-BR" altLang="pt-BR" dirty="0">
                <a:solidFill>
                  <a:schemeClr val="bg1"/>
                </a:solidFill>
                <a:latin typeface="Segoe UI" panose="020B0502040204020203" pitchFamily="34" charset="0"/>
                <a:cs typeface="Segoe UI" panose="020B0502040204020203" pitchFamily="34" charset="0"/>
              </a:rPr>
              <a:t>Constituição da República Federativa do Brasil de 1988:</a:t>
            </a:r>
          </a:p>
          <a:p>
            <a:pPr marL="0" indent="0" eaLnBrk="1" hangingPunct="1"/>
            <a:r>
              <a:rPr lang="pt-BR" altLang="pt-BR" sz="1600" dirty="0">
                <a:solidFill>
                  <a:schemeClr val="bg1"/>
                </a:solidFill>
                <a:latin typeface="Segoe UI" panose="020B0502040204020203" pitchFamily="34" charset="0"/>
                <a:cs typeface="Segoe UI" panose="020B0502040204020203" pitchFamily="34" charset="0"/>
              </a:rPr>
              <a:t>	...</a:t>
            </a:r>
          </a:p>
          <a:p>
            <a:pPr marL="0" indent="0" eaLnBrk="1" hangingPunct="1"/>
            <a:r>
              <a:rPr lang="pt-BR" altLang="pt-BR" sz="1600" dirty="0">
                <a:solidFill>
                  <a:schemeClr val="bg1"/>
                </a:solidFill>
                <a:latin typeface="Segoe UI" panose="020B0502040204020203" pitchFamily="34" charset="0"/>
                <a:cs typeface="Segoe UI" panose="020B0502040204020203" pitchFamily="34" charset="0"/>
              </a:rPr>
              <a:t>	Art. 167, VII – a concessão ou a utilização de créditos ilimitados;</a:t>
            </a:r>
          </a:p>
          <a:p>
            <a:pPr marL="0" indent="0" eaLnBrk="1" hangingPunct="1"/>
            <a:r>
              <a:rPr lang="pt-BR" altLang="pt-BR" sz="1600" dirty="0">
                <a:solidFill>
                  <a:schemeClr val="bg1"/>
                </a:solidFill>
                <a:latin typeface="Segoe UI" panose="020B0502040204020203" pitchFamily="34" charset="0"/>
                <a:cs typeface="Segoe UI" panose="020B0502040204020203" pitchFamily="34" charset="0"/>
              </a:rPr>
              <a:t>	Art. 167, VIII – a utilização, sem autorização legislativa específica, de recursos dos orçamentos fiscal e da seguridade social para suprir necessidade ou cobrir déficit de empresas, fundações e fundos (art.165, § 5º);</a:t>
            </a:r>
          </a:p>
          <a:p>
            <a:pPr marL="0" indent="0" eaLnBrk="1" hangingPunct="1"/>
            <a:r>
              <a:rPr lang="pt-BR" altLang="pt-BR" sz="1600" dirty="0">
                <a:solidFill>
                  <a:schemeClr val="bg1"/>
                </a:solidFill>
                <a:latin typeface="Segoe UI" panose="020B0502040204020203" pitchFamily="34" charset="0"/>
                <a:cs typeface="Segoe UI" panose="020B0502040204020203" pitchFamily="34" charset="0"/>
              </a:rPr>
              <a:t>	Art. 167, IX – a instituição de fundos de qualquer natureza, sem prévia autorização legislativa;</a:t>
            </a:r>
          </a:p>
          <a:p>
            <a:pPr marL="0" indent="0" eaLnBrk="1" hangingPunct="1"/>
            <a:r>
              <a:rPr lang="pt-BR" altLang="pt-BR" sz="1600" dirty="0">
                <a:solidFill>
                  <a:schemeClr val="bg1"/>
                </a:solidFill>
                <a:latin typeface="Segoe UI" panose="020B0502040204020203" pitchFamily="34" charset="0"/>
                <a:cs typeface="Segoe UI" panose="020B0502040204020203" pitchFamily="34" charset="0"/>
              </a:rPr>
              <a:t>	Art. 167, X – a transferência voluntária de recursos e a concessão de empréstimos, inclusive por antecipação de receita, pelos governos federal e estaduais e suas instituições financeiras, para pagamento de despesas com pessoal ativo, inativo e pensionista, dos Estados, do Distrito Federal e dos Municípios.</a:t>
            </a:r>
          </a:p>
          <a:p>
            <a:pPr marL="0" indent="0" eaLnBrk="1" hangingPunct="1"/>
            <a:r>
              <a:rPr lang="pt-BR" altLang="pt-BR" sz="1600" dirty="0">
                <a:solidFill>
                  <a:schemeClr val="bg1"/>
                </a:solidFill>
                <a:latin typeface="Segoe UI" panose="020B0502040204020203" pitchFamily="34" charset="0"/>
                <a:cs typeface="Segoe UI" panose="020B0502040204020203" pitchFamily="34" charset="0"/>
              </a:rPr>
              <a:t>	Art. 167, XI – a utilização dos recursos provenientes das contribuições sociais de que trata o art. 195, I, a, e II, para a realização de despesas distintas do pagamento de benefícios do regime geral de previdência social de que trata o art. 201</a:t>
            </a:r>
          </a:p>
        </p:txBody>
      </p:sp>
      <p:sp>
        <p:nvSpPr>
          <p:cNvPr id="4" name="CaixaDeTexto 3">
            <a:extLst>
              <a:ext uri="{FF2B5EF4-FFF2-40B4-BE49-F238E27FC236}">
                <a16:creationId xmlns:a16="http://schemas.microsoft.com/office/drawing/2014/main" id="{0D28BCCD-8225-442F-B6BC-F5DCC25C5D91}"/>
              </a:ext>
            </a:extLst>
          </p:cNvPr>
          <p:cNvSpPr txBox="1">
            <a:spLocks noChangeArrowheads="1"/>
          </p:cNvSpPr>
          <p:nvPr/>
        </p:nvSpPr>
        <p:spPr bwMode="auto">
          <a:xfrm>
            <a:off x="682171" y="769711"/>
            <a:ext cx="71088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pt-BR" altLang="pt-BR" sz="2800" b="1" dirty="0">
                <a:solidFill>
                  <a:schemeClr val="accent6">
                    <a:lumMod val="75000"/>
                  </a:schemeClr>
                </a:solidFill>
                <a:latin typeface="Segoe UI" panose="020B0502040204020203" pitchFamily="34" charset="0"/>
                <a:cs typeface="Segoe UI" panose="020B0502040204020203" pitchFamily="34" charset="0"/>
              </a:rPr>
              <a:t>3. A LEI ORÇAMENTÁRIA ANUAL (LOA)</a:t>
            </a:r>
          </a:p>
        </p:txBody>
      </p:sp>
    </p:spTree>
    <p:extLst>
      <p:ext uri="{BB962C8B-B14F-4D97-AF65-F5344CB8AC3E}">
        <p14:creationId xmlns:p14="http://schemas.microsoft.com/office/powerpoint/2010/main" val="17156875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aixaDeTexto 5">
            <a:extLst>
              <a:ext uri="{FF2B5EF4-FFF2-40B4-BE49-F238E27FC236}">
                <a16:creationId xmlns:a16="http://schemas.microsoft.com/office/drawing/2014/main" id="{F7871755-9692-4270-8BAA-721698115F4E}"/>
              </a:ext>
            </a:extLst>
          </p:cNvPr>
          <p:cNvSpPr txBox="1">
            <a:spLocks noChangeArrowheads="1"/>
          </p:cNvSpPr>
          <p:nvPr/>
        </p:nvSpPr>
        <p:spPr bwMode="auto">
          <a:xfrm>
            <a:off x="682171" y="1388910"/>
            <a:ext cx="8132763"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indent="0" eaLnBrk="1" hangingPunct="1"/>
            <a:r>
              <a:rPr lang="pt-BR" altLang="pt-BR" sz="1900" b="1" dirty="0">
                <a:solidFill>
                  <a:schemeClr val="bg1"/>
                </a:solidFill>
                <a:latin typeface="Segoe UI" panose="020B0502040204020203" pitchFamily="34" charset="0"/>
                <a:cs typeface="Segoe UI" panose="020B0502040204020203" pitchFamily="34" charset="0"/>
              </a:rPr>
              <a:t>Vedações constitucionais e legais relativas à LOA</a:t>
            </a:r>
          </a:p>
          <a:p>
            <a:pPr eaLnBrk="1" hangingPunct="1">
              <a:buFont typeface="Arial" panose="020B0604020202020204" pitchFamily="34" charset="0"/>
              <a:buChar char="•"/>
            </a:pPr>
            <a:endParaRPr lang="pt-BR" altLang="pt-BR" sz="1900" dirty="0">
              <a:solidFill>
                <a:schemeClr val="bg1"/>
              </a:solidFill>
              <a:latin typeface="Segoe UI" panose="020B0502040204020203" pitchFamily="34" charset="0"/>
              <a:cs typeface="Segoe UI" panose="020B0502040204020203" pitchFamily="34" charset="0"/>
            </a:endParaRPr>
          </a:p>
          <a:p>
            <a:pPr marL="285750" indent="-285750" eaLnBrk="1" hangingPunct="1">
              <a:buFont typeface="Arial" panose="020B0604020202020204" pitchFamily="34" charset="0"/>
              <a:buChar char="•"/>
            </a:pPr>
            <a:r>
              <a:rPr lang="pt-BR" altLang="pt-BR" dirty="0">
                <a:solidFill>
                  <a:schemeClr val="bg1"/>
                </a:solidFill>
                <a:latin typeface="Segoe UI" panose="020B0502040204020203" pitchFamily="34" charset="0"/>
                <a:cs typeface="Segoe UI" panose="020B0502040204020203" pitchFamily="34" charset="0"/>
              </a:rPr>
              <a:t>Lei Complementar 101/2000 – Lei de Responsabilidade Fiscal:</a:t>
            </a:r>
          </a:p>
          <a:p>
            <a:pPr marL="0" indent="0" eaLnBrk="1" hangingPunct="1"/>
            <a:r>
              <a:rPr lang="pt-BR" altLang="pt-BR" sz="1600" dirty="0">
                <a:solidFill>
                  <a:schemeClr val="bg1"/>
                </a:solidFill>
                <a:latin typeface="Segoe UI" panose="020B0502040204020203" pitchFamily="34" charset="0"/>
                <a:cs typeface="Segoe UI" panose="020B0502040204020203" pitchFamily="34" charset="0"/>
              </a:rPr>
              <a:t>	Art. 5º, § 4º – É vedado consignar na lei orçamentária crédito com finalidade imprecisa ou com dotação ilimitada;</a:t>
            </a:r>
          </a:p>
          <a:p>
            <a:pPr marL="0" indent="0" eaLnBrk="1" hangingPunct="1"/>
            <a:r>
              <a:rPr lang="pt-BR" altLang="pt-BR" sz="1600" dirty="0">
                <a:solidFill>
                  <a:schemeClr val="bg1"/>
                </a:solidFill>
                <a:latin typeface="Segoe UI" panose="020B0502040204020203" pitchFamily="34" charset="0"/>
                <a:cs typeface="Segoe UI" panose="020B0502040204020203" pitchFamily="34" charset="0"/>
              </a:rPr>
              <a:t>	Art. 5º, § 5º – A lei orçamentária não consignará dotação para investimento com duração superior a um exercício financeiro que não esteja previsto no PPA ou em lei que autorize a sua inclusão (§ 1º do art. 167 da CF).</a:t>
            </a:r>
          </a:p>
          <a:p>
            <a:pPr marL="0" indent="0" eaLnBrk="1" hangingPunct="1"/>
            <a:endParaRPr lang="pt-BR" altLang="pt-BR" sz="1600" dirty="0">
              <a:solidFill>
                <a:schemeClr val="bg1"/>
              </a:solidFill>
              <a:latin typeface="Segoe UI" panose="020B0502040204020203" pitchFamily="34" charset="0"/>
              <a:cs typeface="Segoe UI" panose="020B0502040204020203" pitchFamily="34" charset="0"/>
            </a:endParaRPr>
          </a:p>
          <a:p>
            <a:pPr marL="0" indent="0" eaLnBrk="1" hangingPunct="1"/>
            <a:endParaRPr lang="pt-BR" altLang="pt-BR" dirty="0">
              <a:solidFill>
                <a:schemeClr val="bg1"/>
              </a:solidFill>
              <a:latin typeface="Segoe UI" panose="020B0502040204020203" pitchFamily="34" charset="0"/>
              <a:cs typeface="Segoe UI" panose="020B0502040204020203" pitchFamily="34" charset="0"/>
            </a:endParaRPr>
          </a:p>
          <a:p>
            <a:pPr marL="0" indent="0" eaLnBrk="1" hangingPunct="1"/>
            <a:r>
              <a:rPr lang="pt-BR" altLang="pt-BR" b="1" dirty="0">
                <a:solidFill>
                  <a:schemeClr val="bg1"/>
                </a:solidFill>
                <a:latin typeface="Segoe UI" panose="020B0502040204020203" pitchFamily="34" charset="0"/>
                <a:cs typeface="Segoe UI" panose="020B0502040204020203" pitchFamily="34" charset="0"/>
              </a:rPr>
              <a:t>Aprovada, a LOA pode ser alterada?</a:t>
            </a:r>
          </a:p>
          <a:p>
            <a:pPr marL="285750" indent="-285750" eaLnBrk="1" hangingPunct="1">
              <a:buFont typeface="Arial" panose="020B0604020202020204" pitchFamily="34" charset="0"/>
              <a:buChar char="•"/>
            </a:pPr>
            <a:endParaRPr lang="pt-BR" altLang="pt-BR" dirty="0">
              <a:solidFill>
                <a:schemeClr val="bg1"/>
              </a:solidFill>
              <a:latin typeface="Segoe UI" panose="020B0502040204020203" pitchFamily="34" charset="0"/>
              <a:cs typeface="Segoe UI" panose="020B0502040204020203" pitchFamily="34" charset="0"/>
            </a:endParaRPr>
          </a:p>
          <a:p>
            <a:pPr marL="285750" indent="-285750" eaLnBrk="1" hangingPunct="1">
              <a:buFont typeface="Arial" panose="020B0604020202020204" pitchFamily="34" charset="0"/>
              <a:buChar char="•"/>
            </a:pPr>
            <a:r>
              <a:rPr lang="pt-BR" altLang="pt-BR" dirty="0">
                <a:solidFill>
                  <a:schemeClr val="bg1"/>
                </a:solidFill>
                <a:latin typeface="Segoe UI" panose="020B0502040204020203" pitchFamily="34" charset="0"/>
                <a:cs typeface="Segoe UI" panose="020B0502040204020203" pitchFamily="34" charset="0"/>
              </a:rPr>
              <a:t>Sim, desde que mantida a iniciativa; o orçamento, durante o exercício financeiro, pode ser alterado por meio da abertura de créditos adicionais</a:t>
            </a:r>
          </a:p>
          <a:p>
            <a:pPr marL="0" indent="0" eaLnBrk="1" hangingPunct="1"/>
            <a:r>
              <a:rPr lang="pt-BR" altLang="pt-BR" dirty="0">
                <a:solidFill>
                  <a:schemeClr val="bg1"/>
                </a:solidFill>
                <a:latin typeface="Segoe UI" panose="020B0502040204020203" pitchFamily="34" charset="0"/>
                <a:cs typeface="Segoe UI" panose="020B0502040204020203" pitchFamily="34" charset="0"/>
              </a:rPr>
              <a:t>	→ Suplementares: quando apenas alteram dotações já existentes</a:t>
            </a:r>
          </a:p>
          <a:p>
            <a:pPr marL="0" indent="0" eaLnBrk="1" hangingPunct="1"/>
            <a:r>
              <a:rPr lang="pt-BR" altLang="pt-BR" dirty="0">
                <a:solidFill>
                  <a:schemeClr val="bg1"/>
                </a:solidFill>
                <a:latin typeface="Segoe UI" panose="020B0502040204020203" pitchFamily="34" charset="0"/>
                <a:cs typeface="Segoe UI" panose="020B0502040204020203" pitchFamily="34" charset="0"/>
              </a:rPr>
              <a:t>	→ Especiais: quando incluem no orçamento novas dotações</a:t>
            </a:r>
          </a:p>
          <a:p>
            <a:pPr marL="0" indent="0" eaLnBrk="1" hangingPunct="1"/>
            <a:r>
              <a:rPr lang="pt-BR" altLang="pt-BR" dirty="0">
                <a:solidFill>
                  <a:schemeClr val="bg1"/>
                </a:solidFill>
                <a:latin typeface="Segoe UI" panose="020B0502040204020203" pitchFamily="34" charset="0"/>
                <a:cs typeface="Segoe UI" panose="020B0502040204020203" pitchFamily="34" charset="0"/>
              </a:rPr>
              <a:t>	→ Extraordinários: quando acrescentam no orçamento dotações destinadas a atenderem despesas decorrentes de calamidades públicas.</a:t>
            </a:r>
          </a:p>
        </p:txBody>
      </p:sp>
      <p:sp>
        <p:nvSpPr>
          <p:cNvPr id="4" name="CaixaDeTexto 3">
            <a:extLst>
              <a:ext uri="{FF2B5EF4-FFF2-40B4-BE49-F238E27FC236}">
                <a16:creationId xmlns:a16="http://schemas.microsoft.com/office/drawing/2014/main" id="{0D28BCCD-8225-442F-B6BC-F5DCC25C5D91}"/>
              </a:ext>
            </a:extLst>
          </p:cNvPr>
          <p:cNvSpPr txBox="1">
            <a:spLocks noChangeArrowheads="1"/>
          </p:cNvSpPr>
          <p:nvPr/>
        </p:nvSpPr>
        <p:spPr bwMode="auto">
          <a:xfrm>
            <a:off x="682171" y="769711"/>
            <a:ext cx="71088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pt-BR" altLang="pt-BR" sz="2800" b="1" dirty="0">
                <a:solidFill>
                  <a:schemeClr val="accent6">
                    <a:lumMod val="75000"/>
                  </a:schemeClr>
                </a:solidFill>
                <a:latin typeface="Segoe UI" panose="020B0502040204020203" pitchFamily="34" charset="0"/>
                <a:cs typeface="Segoe UI" panose="020B0502040204020203" pitchFamily="34" charset="0"/>
              </a:rPr>
              <a:t>3. A LEI ORÇAMENTÁRIA ANUAL (LOA)</a:t>
            </a:r>
          </a:p>
        </p:txBody>
      </p:sp>
    </p:spTree>
    <p:extLst>
      <p:ext uri="{BB962C8B-B14F-4D97-AF65-F5344CB8AC3E}">
        <p14:creationId xmlns:p14="http://schemas.microsoft.com/office/powerpoint/2010/main" val="13163588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aixaDeTexto 5">
            <a:extLst>
              <a:ext uri="{FF2B5EF4-FFF2-40B4-BE49-F238E27FC236}">
                <a16:creationId xmlns:a16="http://schemas.microsoft.com/office/drawing/2014/main" id="{F7871755-9692-4270-8BAA-721698115F4E}"/>
              </a:ext>
            </a:extLst>
          </p:cNvPr>
          <p:cNvSpPr txBox="1">
            <a:spLocks noChangeArrowheads="1"/>
          </p:cNvSpPr>
          <p:nvPr/>
        </p:nvSpPr>
        <p:spPr bwMode="auto">
          <a:xfrm>
            <a:off x="682171" y="1388910"/>
            <a:ext cx="8132763"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indent="0" eaLnBrk="1" hangingPunct="1"/>
            <a:r>
              <a:rPr lang="pt-BR" altLang="pt-BR" b="1" dirty="0">
                <a:solidFill>
                  <a:schemeClr val="bg1"/>
                </a:solidFill>
                <a:latin typeface="Segoe UI" panose="020B0502040204020203" pitchFamily="34" charset="0"/>
                <a:cs typeface="Segoe UI" panose="020B0502040204020203" pitchFamily="34" charset="0"/>
              </a:rPr>
              <a:t>Aprovada, a LOA pode ser alterada?</a:t>
            </a:r>
          </a:p>
          <a:p>
            <a:pPr marL="285750" indent="-285750" eaLnBrk="1" hangingPunct="1">
              <a:buFont typeface="Arial" panose="020B0604020202020204" pitchFamily="34" charset="0"/>
              <a:buChar char="•"/>
            </a:pPr>
            <a:endParaRPr lang="pt-BR" altLang="pt-BR" dirty="0">
              <a:solidFill>
                <a:schemeClr val="bg1"/>
              </a:solidFill>
              <a:latin typeface="Segoe UI" panose="020B0502040204020203" pitchFamily="34" charset="0"/>
              <a:cs typeface="Segoe UI" panose="020B0502040204020203" pitchFamily="34" charset="0"/>
            </a:endParaRPr>
          </a:p>
          <a:p>
            <a:pPr marL="285750" indent="-285750" eaLnBrk="1" hangingPunct="1">
              <a:buFont typeface="Arial" panose="020B0604020202020204" pitchFamily="34" charset="0"/>
              <a:buChar char="•"/>
            </a:pPr>
            <a:r>
              <a:rPr lang="pt-BR" altLang="pt-BR" dirty="0">
                <a:solidFill>
                  <a:schemeClr val="bg1"/>
                </a:solidFill>
                <a:latin typeface="Segoe UI" panose="020B0502040204020203" pitchFamily="34" charset="0"/>
                <a:cs typeface="Segoe UI" panose="020B0502040204020203" pitchFamily="34" charset="0"/>
              </a:rPr>
              <a:t>Pode haver autorização através da LDO ou da LOA para abertura de créditos suplementares, desde que indicados os recursos correspondentes. A praxe é a autorização de porcentual sobre a despesa inicialmente fixada, por meio de Decreto.</a:t>
            </a:r>
          </a:p>
          <a:p>
            <a:pPr marL="285750" indent="-285750" eaLnBrk="1" hangingPunct="1">
              <a:buFont typeface="Arial" panose="020B0604020202020204" pitchFamily="34" charset="0"/>
              <a:buChar char="•"/>
            </a:pPr>
            <a:endParaRPr lang="pt-BR" altLang="pt-BR" dirty="0">
              <a:solidFill>
                <a:schemeClr val="bg1"/>
              </a:solidFill>
              <a:latin typeface="Segoe UI" panose="020B0502040204020203" pitchFamily="34" charset="0"/>
              <a:cs typeface="Segoe UI" panose="020B0502040204020203" pitchFamily="34" charset="0"/>
            </a:endParaRPr>
          </a:p>
          <a:p>
            <a:pPr marL="285750" indent="-285750" eaLnBrk="1" hangingPunct="1">
              <a:buFont typeface="Arial" panose="020B0604020202020204" pitchFamily="34" charset="0"/>
              <a:buChar char="•"/>
            </a:pPr>
            <a:r>
              <a:rPr lang="pt-BR" altLang="pt-BR" dirty="0">
                <a:solidFill>
                  <a:schemeClr val="bg1"/>
                </a:solidFill>
                <a:latin typeface="Segoe UI" panose="020B0502040204020203" pitchFamily="34" charset="0"/>
                <a:cs typeface="Segoe UI" panose="020B0502040204020203" pitchFamily="34" charset="0"/>
              </a:rPr>
              <a:t>A tendência recente, a fim de não ferir o princípio da Exclusividade, é definir esta autorização na LDO, no espaço referente à orientação para a elaboração da LOA (art. 165, § 2º).</a:t>
            </a:r>
          </a:p>
          <a:p>
            <a:pPr marL="285750" indent="-285750" eaLnBrk="1" hangingPunct="1">
              <a:buFont typeface="Arial" panose="020B0604020202020204" pitchFamily="34" charset="0"/>
              <a:buChar char="•"/>
            </a:pPr>
            <a:endParaRPr lang="pt-BR" altLang="pt-BR" dirty="0">
              <a:solidFill>
                <a:schemeClr val="bg1"/>
              </a:solidFill>
              <a:latin typeface="Segoe UI" panose="020B0502040204020203" pitchFamily="34" charset="0"/>
              <a:cs typeface="Segoe UI" panose="020B0502040204020203" pitchFamily="34" charset="0"/>
            </a:endParaRPr>
          </a:p>
          <a:p>
            <a:pPr marL="285750" indent="-285750" eaLnBrk="1" hangingPunct="1">
              <a:buFont typeface="Arial" panose="020B0604020202020204" pitchFamily="34" charset="0"/>
              <a:buChar char="•"/>
            </a:pPr>
            <a:r>
              <a:rPr lang="pt-BR" altLang="pt-BR" dirty="0">
                <a:solidFill>
                  <a:schemeClr val="bg1"/>
                </a:solidFill>
                <a:latin typeface="Segoe UI" panose="020B0502040204020203" pitchFamily="34" charset="0"/>
                <a:cs typeface="Segoe UI" panose="020B0502040204020203" pitchFamily="34" charset="0"/>
              </a:rPr>
              <a:t>Recursos disponíveis para a abertura de créditos adicionais:</a:t>
            </a:r>
          </a:p>
          <a:p>
            <a:pPr marL="0" indent="0" eaLnBrk="1" hangingPunct="1"/>
            <a:r>
              <a:rPr lang="pt-BR" altLang="pt-BR" dirty="0">
                <a:solidFill>
                  <a:schemeClr val="bg1"/>
                </a:solidFill>
                <a:latin typeface="Segoe UI" panose="020B0502040204020203" pitchFamily="34" charset="0"/>
                <a:cs typeface="Segoe UI" panose="020B0502040204020203" pitchFamily="34" charset="0"/>
              </a:rPr>
              <a:t>	→ Superávit financeiro apurado em balanço patrimonial;</a:t>
            </a:r>
          </a:p>
          <a:p>
            <a:pPr marL="0" indent="0" eaLnBrk="1" hangingPunct="1"/>
            <a:r>
              <a:rPr lang="pt-BR" altLang="pt-BR" dirty="0">
                <a:solidFill>
                  <a:schemeClr val="bg1"/>
                </a:solidFill>
                <a:latin typeface="Segoe UI" panose="020B0502040204020203" pitchFamily="34" charset="0"/>
                <a:cs typeface="Segoe UI" panose="020B0502040204020203" pitchFamily="34" charset="0"/>
              </a:rPr>
              <a:t>	→ Excesso de arrecadação;</a:t>
            </a:r>
          </a:p>
          <a:p>
            <a:pPr marL="0" indent="0" eaLnBrk="1" hangingPunct="1"/>
            <a:r>
              <a:rPr lang="pt-BR" altLang="pt-BR" dirty="0">
                <a:solidFill>
                  <a:schemeClr val="bg1"/>
                </a:solidFill>
                <a:latin typeface="Segoe UI" panose="020B0502040204020203" pitchFamily="34" charset="0"/>
                <a:cs typeface="Segoe UI" panose="020B0502040204020203" pitchFamily="34" charset="0"/>
              </a:rPr>
              <a:t>	→ Anulação parcial ou total de dotações orçamentárias;</a:t>
            </a:r>
          </a:p>
          <a:p>
            <a:pPr marL="0" indent="0" eaLnBrk="1" hangingPunct="1"/>
            <a:r>
              <a:rPr lang="pt-BR" altLang="pt-BR" dirty="0">
                <a:solidFill>
                  <a:schemeClr val="bg1"/>
                </a:solidFill>
                <a:latin typeface="Segoe UI" panose="020B0502040204020203" pitchFamily="34" charset="0"/>
                <a:cs typeface="Segoe UI" panose="020B0502040204020203" pitchFamily="34" charset="0"/>
              </a:rPr>
              <a:t>	→ As operações de crédito;</a:t>
            </a:r>
          </a:p>
          <a:p>
            <a:pPr marL="0" indent="0" eaLnBrk="1" hangingPunct="1"/>
            <a:r>
              <a:rPr lang="pt-BR" altLang="pt-BR" dirty="0">
                <a:solidFill>
                  <a:schemeClr val="bg1"/>
                </a:solidFill>
                <a:latin typeface="Segoe UI" panose="020B0502040204020203" pitchFamily="34" charset="0"/>
                <a:cs typeface="Segoe UI" panose="020B0502040204020203" pitchFamily="34" charset="0"/>
              </a:rPr>
              <a:t>	→ A reserva de contingência;</a:t>
            </a:r>
          </a:p>
          <a:p>
            <a:pPr marL="0" indent="0" eaLnBrk="1" hangingPunct="1"/>
            <a:r>
              <a:rPr lang="pt-BR" altLang="pt-BR" dirty="0">
                <a:solidFill>
                  <a:schemeClr val="bg1"/>
                </a:solidFill>
                <a:latin typeface="Segoe UI" panose="020B0502040204020203" pitchFamily="34" charset="0"/>
                <a:cs typeface="Segoe UI" panose="020B0502040204020203" pitchFamily="34" charset="0"/>
              </a:rPr>
              <a:t>	→ O resultado de veto, emenda ou rejeição (sem despesas correspondentes).</a:t>
            </a:r>
          </a:p>
        </p:txBody>
      </p:sp>
      <p:sp>
        <p:nvSpPr>
          <p:cNvPr id="4" name="CaixaDeTexto 3">
            <a:extLst>
              <a:ext uri="{FF2B5EF4-FFF2-40B4-BE49-F238E27FC236}">
                <a16:creationId xmlns:a16="http://schemas.microsoft.com/office/drawing/2014/main" id="{0D28BCCD-8225-442F-B6BC-F5DCC25C5D91}"/>
              </a:ext>
            </a:extLst>
          </p:cNvPr>
          <p:cNvSpPr txBox="1">
            <a:spLocks noChangeArrowheads="1"/>
          </p:cNvSpPr>
          <p:nvPr/>
        </p:nvSpPr>
        <p:spPr bwMode="auto">
          <a:xfrm>
            <a:off x="682171" y="769711"/>
            <a:ext cx="71088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pt-BR" altLang="pt-BR" sz="2800" b="1" dirty="0">
                <a:solidFill>
                  <a:schemeClr val="accent6">
                    <a:lumMod val="75000"/>
                  </a:schemeClr>
                </a:solidFill>
                <a:latin typeface="Segoe UI" panose="020B0502040204020203" pitchFamily="34" charset="0"/>
                <a:cs typeface="Segoe UI" panose="020B0502040204020203" pitchFamily="34" charset="0"/>
              </a:rPr>
              <a:t>3. A LEI ORÇAMENTÁRIA ANUAL (LOA)</a:t>
            </a:r>
          </a:p>
        </p:txBody>
      </p:sp>
    </p:spTree>
    <p:extLst>
      <p:ext uri="{BB962C8B-B14F-4D97-AF65-F5344CB8AC3E}">
        <p14:creationId xmlns:p14="http://schemas.microsoft.com/office/powerpoint/2010/main" val="39897975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0D28BCCD-8225-442F-B6BC-F5DCC25C5D91}"/>
              </a:ext>
            </a:extLst>
          </p:cNvPr>
          <p:cNvSpPr txBox="1">
            <a:spLocks noChangeArrowheads="1"/>
          </p:cNvSpPr>
          <p:nvPr/>
        </p:nvSpPr>
        <p:spPr bwMode="auto">
          <a:xfrm>
            <a:off x="682171" y="769711"/>
            <a:ext cx="71088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pt-BR" altLang="pt-BR" sz="2800" b="1" dirty="0">
                <a:solidFill>
                  <a:schemeClr val="accent6">
                    <a:lumMod val="75000"/>
                  </a:schemeClr>
                </a:solidFill>
                <a:latin typeface="Segoe UI" panose="020B0502040204020203" pitchFamily="34" charset="0"/>
                <a:cs typeface="Segoe UI" panose="020B0502040204020203" pitchFamily="34" charset="0"/>
              </a:rPr>
              <a:t>3. A LEI ORÇAMENTÁRIA ANUAL (LOA)</a:t>
            </a:r>
          </a:p>
        </p:txBody>
      </p:sp>
      <p:graphicFrame>
        <p:nvGraphicFramePr>
          <p:cNvPr id="2" name="Tabela 2">
            <a:extLst>
              <a:ext uri="{FF2B5EF4-FFF2-40B4-BE49-F238E27FC236}">
                <a16:creationId xmlns:a16="http://schemas.microsoft.com/office/drawing/2014/main" id="{3B185298-8F72-4099-8C00-C3644D9E3B67}"/>
              </a:ext>
            </a:extLst>
          </p:cNvPr>
          <p:cNvGraphicFramePr>
            <a:graphicFrameLocks noGrp="1"/>
          </p:cNvGraphicFramePr>
          <p:nvPr>
            <p:extLst>
              <p:ext uri="{D42A27DB-BD31-4B8C-83A1-F6EECF244321}">
                <p14:modId xmlns:p14="http://schemas.microsoft.com/office/powerpoint/2010/main" val="1200505129"/>
              </p:ext>
            </p:extLst>
          </p:nvPr>
        </p:nvGraphicFramePr>
        <p:xfrm>
          <a:off x="682171" y="1292931"/>
          <a:ext cx="8104020" cy="5286430"/>
        </p:xfrm>
        <a:graphic>
          <a:graphicData uri="http://schemas.openxmlformats.org/drawingml/2006/table">
            <a:tbl>
              <a:tblPr firstRow="1" bandRow="1">
                <a:tableStyleId>{AF606853-7671-496A-8E4F-DF71F8EC918B}</a:tableStyleId>
              </a:tblPr>
              <a:tblGrid>
                <a:gridCol w="2026005">
                  <a:extLst>
                    <a:ext uri="{9D8B030D-6E8A-4147-A177-3AD203B41FA5}">
                      <a16:colId xmlns:a16="http://schemas.microsoft.com/office/drawing/2014/main" val="2144182082"/>
                    </a:ext>
                  </a:extLst>
                </a:gridCol>
                <a:gridCol w="2026005">
                  <a:extLst>
                    <a:ext uri="{9D8B030D-6E8A-4147-A177-3AD203B41FA5}">
                      <a16:colId xmlns:a16="http://schemas.microsoft.com/office/drawing/2014/main" val="3142440298"/>
                    </a:ext>
                  </a:extLst>
                </a:gridCol>
                <a:gridCol w="2026005">
                  <a:extLst>
                    <a:ext uri="{9D8B030D-6E8A-4147-A177-3AD203B41FA5}">
                      <a16:colId xmlns:a16="http://schemas.microsoft.com/office/drawing/2014/main" val="2536146358"/>
                    </a:ext>
                  </a:extLst>
                </a:gridCol>
                <a:gridCol w="2026005">
                  <a:extLst>
                    <a:ext uri="{9D8B030D-6E8A-4147-A177-3AD203B41FA5}">
                      <a16:colId xmlns:a16="http://schemas.microsoft.com/office/drawing/2014/main" val="4096241029"/>
                    </a:ext>
                  </a:extLst>
                </a:gridCol>
              </a:tblGrid>
              <a:tr h="622990">
                <a:tc>
                  <a:txBody>
                    <a:bodyPr/>
                    <a:lstStyle/>
                    <a:p>
                      <a:pPr algn="ctr"/>
                      <a:r>
                        <a:rPr lang="pt-BR" sz="1200" dirty="0">
                          <a:solidFill>
                            <a:schemeClr val="bg1"/>
                          </a:solidFill>
                          <a:latin typeface="Segoe UI" panose="020B0502040204020203" pitchFamily="34" charset="0"/>
                          <a:cs typeface="Segoe UI" panose="020B0502040204020203" pitchFamily="34" charset="0"/>
                        </a:rPr>
                        <a:t>INCONFORMIDADE</a:t>
                      </a:r>
                    </a:p>
                  </a:txBody>
                  <a:tcPr>
                    <a:solidFill>
                      <a:schemeClr val="tx1">
                        <a:lumMod val="75000"/>
                        <a:lumOff val="25000"/>
                      </a:schemeClr>
                    </a:solidFill>
                  </a:tcPr>
                </a:tc>
                <a:tc>
                  <a:txBody>
                    <a:bodyPr/>
                    <a:lstStyle/>
                    <a:p>
                      <a:pPr algn="ctr"/>
                      <a:r>
                        <a:rPr lang="pt-BR" sz="1200" dirty="0">
                          <a:solidFill>
                            <a:schemeClr val="bg1"/>
                          </a:solidFill>
                          <a:latin typeface="Segoe UI" panose="020B0502040204020203" pitchFamily="34" charset="0"/>
                          <a:cs typeface="Segoe UI" panose="020B0502040204020203" pitchFamily="34" charset="0"/>
                        </a:rPr>
                        <a:t>REFERÊNCIA LEGAL</a:t>
                      </a:r>
                    </a:p>
                  </a:txBody>
                  <a:tcPr>
                    <a:solidFill>
                      <a:schemeClr val="tx1">
                        <a:lumMod val="75000"/>
                        <a:lumOff val="25000"/>
                      </a:schemeClr>
                    </a:solidFill>
                  </a:tcPr>
                </a:tc>
                <a:tc>
                  <a:txBody>
                    <a:bodyPr/>
                    <a:lstStyle/>
                    <a:p>
                      <a:pPr algn="ctr"/>
                      <a:r>
                        <a:rPr lang="pt-BR" sz="1200" dirty="0">
                          <a:solidFill>
                            <a:schemeClr val="bg1"/>
                          </a:solidFill>
                          <a:latin typeface="Segoe UI" panose="020B0502040204020203" pitchFamily="34" charset="0"/>
                          <a:cs typeface="Segoe UI" panose="020B0502040204020203" pitchFamily="34" charset="0"/>
                        </a:rPr>
                        <a:t>INSTRUMENTO</a:t>
                      </a:r>
                    </a:p>
                  </a:txBody>
                  <a:tcPr>
                    <a:solidFill>
                      <a:schemeClr val="tx1">
                        <a:lumMod val="75000"/>
                        <a:lumOff val="25000"/>
                      </a:schemeClr>
                    </a:solidFill>
                  </a:tcPr>
                </a:tc>
                <a:tc>
                  <a:txBody>
                    <a:bodyPr/>
                    <a:lstStyle/>
                    <a:p>
                      <a:pPr algn="ctr"/>
                      <a:r>
                        <a:rPr lang="pt-BR" sz="1200" dirty="0">
                          <a:solidFill>
                            <a:schemeClr val="bg1"/>
                          </a:solidFill>
                          <a:latin typeface="Segoe UI" panose="020B0502040204020203" pitchFamily="34" charset="0"/>
                          <a:cs typeface="Segoe UI" panose="020B0502040204020203" pitchFamily="34" charset="0"/>
                        </a:rPr>
                        <a:t>PENA</a:t>
                      </a:r>
                    </a:p>
                  </a:txBody>
                  <a:tcPr>
                    <a:solidFill>
                      <a:schemeClr val="tx1">
                        <a:lumMod val="75000"/>
                        <a:lumOff val="25000"/>
                      </a:schemeClr>
                    </a:solidFill>
                  </a:tcPr>
                </a:tc>
                <a:extLst>
                  <a:ext uri="{0D108BD9-81ED-4DB2-BD59-A6C34878D82A}">
                    <a16:rowId xmlns:a16="http://schemas.microsoft.com/office/drawing/2014/main" val="2663054170"/>
                  </a:ext>
                </a:extLst>
              </a:tr>
              <a:tr h="622990">
                <a:tc>
                  <a:txBody>
                    <a:bodyPr/>
                    <a:lstStyle/>
                    <a:p>
                      <a:pPr algn="l"/>
                      <a:r>
                        <a:rPr lang="pt-BR" sz="1200" dirty="0">
                          <a:solidFill>
                            <a:schemeClr val="bg1"/>
                          </a:solidFill>
                          <a:latin typeface="Segoe UI" panose="020B0502040204020203" pitchFamily="34" charset="0"/>
                          <a:cs typeface="Segoe UI" panose="020B0502040204020203" pitchFamily="34" charset="0"/>
                        </a:rPr>
                        <a:t>Deixar de expedir ato</a:t>
                      </a:r>
                    </a:p>
                    <a:p>
                      <a:pPr algn="l"/>
                      <a:r>
                        <a:rPr lang="pt-BR" sz="1200" dirty="0">
                          <a:solidFill>
                            <a:schemeClr val="bg1"/>
                          </a:solidFill>
                          <a:latin typeface="Segoe UI" panose="020B0502040204020203" pitchFamily="34" charset="0"/>
                          <a:cs typeface="Segoe UI" panose="020B0502040204020203" pitchFamily="34" charset="0"/>
                        </a:rPr>
                        <a:t>Determinando limitação de empenho e movimentação financeira, nos casos e condições estabelecidos em lei</a:t>
                      </a:r>
                    </a:p>
                  </a:txBody>
                  <a:tcPr/>
                </a:tc>
                <a:tc>
                  <a:txBody>
                    <a:bodyPr/>
                    <a:lstStyle/>
                    <a:p>
                      <a:pPr algn="l"/>
                      <a:r>
                        <a:rPr lang="pt-BR" sz="1200" dirty="0">
                          <a:solidFill>
                            <a:schemeClr val="bg1"/>
                          </a:solidFill>
                          <a:latin typeface="Segoe UI" panose="020B0502040204020203" pitchFamily="34" charset="0"/>
                          <a:cs typeface="Segoe UI" panose="020B0502040204020203" pitchFamily="34" charset="0"/>
                        </a:rPr>
                        <a:t>LRF Art. 5º, III</a:t>
                      </a:r>
                    </a:p>
                  </a:txBody>
                  <a:tcPr/>
                </a:tc>
                <a:tc>
                  <a:txBody>
                    <a:bodyPr/>
                    <a:lstStyle/>
                    <a:p>
                      <a:pPr algn="l"/>
                      <a:r>
                        <a:rPr lang="pt-BR" sz="1200" dirty="0">
                          <a:solidFill>
                            <a:schemeClr val="bg1"/>
                          </a:solidFill>
                          <a:latin typeface="Segoe UI" panose="020B0502040204020203" pitchFamily="34" charset="0"/>
                          <a:cs typeface="Segoe UI" panose="020B0502040204020203" pitchFamily="34" charset="0"/>
                        </a:rPr>
                        <a:t>LF 10.028/2000</a:t>
                      </a:r>
                    </a:p>
                  </a:txBody>
                  <a:tcPr/>
                </a:tc>
                <a:tc>
                  <a:txBody>
                    <a:bodyPr/>
                    <a:lstStyle/>
                    <a:p>
                      <a:pPr algn="l"/>
                      <a:r>
                        <a:rPr lang="pt-BR" sz="1200" dirty="0">
                          <a:solidFill>
                            <a:schemeClr val="bg1"/>
                          </a:solidFill>
                          <a:latin typeface="Segoe UI" panose="020B0502040204020203" pitchFamily="34" charset="0"/>
                          <a:cs typeface="Segoe UI" panose="020B0502040204020203" pitchFamily="34" charset="0"/>
                        </a:rPr>
                        <a:t>Multa de 30% dos</a:t>
                      </a:r>
                    </a:p>
                    <a:p>
                      <a:pPr algn="l"/>
                      <a:r>
                        <a:rPr lang="pt-BR" sz="1200" dirty="0">
                          <a:solidFill>
                            <a:schemeClr val="bg1"/>
                          </a:solidFill>
                          <a:latin typeface="Segoe UI" panose="020B0502040204020203" pitchFamily="34" charset="0"/>
                          <a:cs typeface="Segoe UI" panose="020B0502040204020203" pitchFamily="34" charset="0"/>
                        </a:rPr>
                        <a:t>vencimentos anuais</a:t>
                      </a:r>
                    </a:p>
                    <a:p>
                      <a:pPr algn="l"/>
                      <a:r>
                        <a:rPr lang="pt-BR" sz="1200" dirty="0">
                          <a:solidFill>
                            <a:schemeClr val="bg1"/>
                          </a:solidFill>
                          <a:latin typeface="Segoe UI" panose="020B0502040204020203" pitchFamily="34" charset="0"/>
                          <a:cs typeface="Segoe UI" panose="020B0502040204020203" pitchFamily="34" charset="0"/>
                        </a:rPr>
                        <a:t>do agente que lhe der</a:t>
                      </a:r>
                    </a:p>
                    <a:p>
                      <a:pPr algn="l"/>
                      <a:r>
                        <a:rPr lang="pt-BR" sz="1200" dirty="0">
                          <a:solidFill>
                            <a:schemeClr val="bg1"/>
                          </a:solidFill>
                          <a:latin typeface="Segoe UI" panose="020B0502040204020203" pitchFamily="34" charset="0"/>
                          <a:cs typeface="Segoe UI" panose="020B0502040204020203" pitchFamily="34" charset="0"/>
                        </a:rPr>
                        <a:t>causa.</a:t>
                      </a:r>
                    </a:p>
                    <a:p>
                      <a:pPr algn="l"/>
                      <a:endParaRPr lang="pt-BR" sz="1200" dirty="0">
                        <a:solidFill>
                          <a:schemeClr val="bg1"/>
                        </a:solidFill>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3088862877"/>
                  </a:ext>
                </a:extLst>
              </a:tr>
              <a:tr h="622990">
                <a:tc>
                  <a:txBody>
                    <a:bodyPr/>
                    <a:lstStyle/>
                    <a:p>
                      <a:pPr algn="l"/>
                      <a:r>
                        <a:rPr lang="pt-BR" sz="1200" dirty="0">
                          <a:solidFill>
                            <a:schemeClr val="bg1"/>
                          </a:solidFill>
                          <a:latin typeface="Segoe UI" panose="020B0502040204020203" pitchFamily="34" charset="0"/>
                          <a:cs typeface="Segoe UI" panose="020B0502040204020203" pitchFamily="34" charset="0"/>
                        </a:rPr>
                        <a:t>Descumprir o orçamento</a:t>
                      </a:r>
                    </a:p>
                    <a:p>
                      <a:pPr algn="l"/>
                      <a:r>
                        <a:rPr lang="pt-BR" sz="1200" dirty="0">
                          <a:solidFill>
                            <a:schemeClr val="bg1"/>
                          </a:solidFill>
                          <a:latin typeface="Segoe UI" panose="020B0502040204020203" pitchFamily="34" charset="0"/>
                          <a:cs typeface="Segoe UI" panose="020B0502040204020203" pitchFamily="34" charset="0"/>
                        </a:rPr>
                        <a:t>aprovado para o exercício</a:t>
                      </a:r>
                    </a:p>
                    <a:p>
                      <a:pPr algn="l"/>
                      <a:r>
                        <a:rPr lang="pt-BR" sz="1200" dirty="0">
                          <a:solidFill>
                            <a:schemeClr val="bg1"/>
                          </a:solidFill>
                          <a:latin typeface="Segoe UI" panose="020B0502040204020203" pitchFamily="34" charset="0"/>
                          <a:cs typeface="Segoe UI" panose="020B0502040204020203" pitchFamily="34" charset="0"/>
                        </a:rPr>
                        <a:t>financeiro</a:t>
                      </a:r>
                    </a:p>
                  </a:txBody>
                  <a:tcPr/>
                </a:tc>
                <a:tc>
                  <a:txBody>
                    <a:bodyPr/>
                    <a:lstStyle/>
                    <a:p>
                      <a:pPr algn="l"/>
                      <a:r>
                        <a:rPr lang="pt-BR" sz="1200" dirty="0">
                          <a:solidFill>
                            <a:schemeClr val="bg1"/>
                          </a:solidFill>
                          <a:latin typeface="Segoe UI" panose="020B0502040204020203" pitchFamily="34" charset="0"/>
                          <a:cs typeface="Segoe UI" panose="020B0502040204020203" pitchFamily="34" charset="0"/>
                        </a:rPr>
                        <a:t>Art. 4º, VI</a:t>
                      </a:r>
                    </a:p>
                  </a:txBody>
                  <a:tcPr/>
                </a:tc>
                <a:tc>
                  <a:txBody>
                    <a:bodyPr/>
                    <a:lstStyle/>
                    <a:p>
                      <a:pPr algn="l"/>
                      <a:r>
                        <a:rPr lang="pt-BR" sz="1200" dirty="0">
                          <a:solidFill>
                            <a:schemeClr val="bg1"/>
                          </a:solidFill>
                          <a:latin typeface="Segoe UI" panose="020B0502040204020203" pitchFamily="34" charset="0"/>
                          <a:cs typeface="Segoe UI" panose="020B0502040204020203" pitchFamily="34" charset="0"/>
                        </a:rPr>
                        <a:t>Decreto-Lei 201/1967</a:t>
                      </a:r>
                    </a:p>
                  </a:txBody>
                  <a:tcPr/>
                </a:tc>
                <a:tc>
                  <a:txBody>
                    <a:bodyPr/>
                    <a:lstStyle/>
                    <a:p>
                      <a:pPr algn="l"/>
                      <a:r>
                        <a:rPr lang="pt-BR" sz="1200" dirty="0">
                          <a:solidFill>
                            <a:schemeClr val="bg1"/>
                          </a:solidFill>
                          <a:latin typeface="Segoe UI" panose="020B0502040204020203" pitchFamily="34" charset="0"/>
                          <a:cs typeface="Segoe UI" panose="020B0502040204020203" pitchFamily="34" charset="0"/>
                        </a:rPr>
                        <a:t> Cassação de mandato</a:t>
                      </a:r>
                    </a:p>
                  </a:txBody>
                  <a:tcPr/>
                </a:tc>
                <a:extLst>
                  <a:ext uri="{0D108BD9-81ED-4DB2-BD59-A6C34878D82A}">
                    <a16:rowId xmlns:a16="http://schemas.microsoft.com/office/drawing/2014/main" val="2312516733"/>
                  </a:ext>
                </a:extLst>
              </a:tr>
              <a:tr h="622990">
                <a:tc>
                  <a:txBody>
                    <a:bodyPr/>
                    <a:lstStyle/>
                    <a:p>
                      <a:pPr algn="l"/>
                      <a:r>
                        <a:rPr lang="pt-BR" sz="1200" dirty="0">
                          <a:solidFill>
                            <a:schemeClr val="bg1"/>
                          </a:solidFill>
                          <a:latin typeface="Segoe UI" panose="020B0502040204020203" pitchFamily="34" charset="0"/>
                          <a:cs typeface="Segoe UI" panose="020B0502040204020203" pitchFamily="34" charset="0"/>
                        </a:rPr>
                        <a:t>Omitir ou negligenciar na</a:t>
                      </a:r>
                    </a:p>
                    <a:p>
                      <a:pPr algn="l"/>
                      <a:r>
                        <a:rPr lang="pt-BR" sz="1200" dirty="0">
                          <a:solidFill>
                            <a:schemeClr val="bg1"/>
                          </a:solidFill>
                          <a:latin typeface="Segoe UI" panose="020B0502040204020203" pitchFamily="34" charset="0"/>
                          <a:cs typeface="Segoe UI" panose="020B0502040204020203" pitchFamily="34" charset="0"/>
                        </a:rPr>
                        <a:t>defesa de bens, rendas,</a:t>
                      </a:r>
                    </a:p>
                    <a:p>
                      <a:pPr algn="l"/>
                      <a:r>
                        <a:rPr lang="pt-BR" sz="1200" dirty="0">
                          <a:solidFill>
                            <a:schemeClr val="bg1"/>
                          </a:solidFill>
                          <a:latin typeface="Segoe UI" panose="020B0502040204020203" pitchFamily="34" charset="0"/>
                          <a:cs typeface="Segoe UI" panose="020B0502040204020203" pitchFamily="34" charset="0"/>
                        </a:rPr>
                        <a:t>direitos ou interesses do</a:t>
                      </a:r>
                    </a:p>
                    <a:p>
                      <a:pPr algn="l"/>
                      <a:r>
                        <a:rPr lang="pt-BR" sz="1200" dirty="0">
                          <a:solidFill>
                            <a:schemeClr val="bg1"/>
                          </a:solidFill>
                          <a:latin typeface="Segoe UI" panose="020B0502040204020203" pitchFamily="34" charset="0"/>
                          <a:cs typeface="Segoe UI" panose="020B0502040204020203" pitchFamily="34" charset="0"/>
                        </a:rPr>
                        <a:t>Município</a:t>
                      </a:r>
                    </a:p>
                  </a:txBody>
                  <a:tcPr/>
                </a:tc>
                <a:tc>
                  <a:txBody>
                    <a:bodyPr/>
                    <a:lstStyle/>
                    <a:p>
                      <a:pPr algn="l"/>
                      <a:r>
                        <a:rPr lang="pt-BR" sz="1200" dirty="0">
                          <a:solidFill>
                            <a:schemeClr val="bg1"/>
                          </a:solidFill>
                          <a:latin typeface="Segoe UI" panose="020B0502040204020203" pitchFamily="34" charset="0"/>
                          <a:cs typeface="Segoe UI" panose="020B0502040204020203" pitchFamily="34" charset="0"/>
                        </a:rPr>
                        <a:t>Art. 4º, VIII</a:t>
                      </a:r>
                    </a:p>
                  </a:txBody>
                  <a:tcPr/>
                </a:tc>
                <a:tc>
                  <a:txBody>
                    <a:bodyPr/>
                    <a:lstStyle/>
                    <a:p>
                      <a:pPr algn="l"/>
                      <a:r>
                        <a:rPr lang="pt-BR" sz="1200" dirty="0">
                          <a:solidFill>
                            <a:schemeClr val="bg1"/>
                          </a:solidFill>
                          <a:latin typeface="Segoe UI" panose="020B0502040204020203" pitchFamily="34" charset="0"/>
                          <a:cs typeface="Segoe UI" panose="020B0502040204020203" pitchFamily="34" charset="0"/>
                        </a:rPr>
                        <a:t>Decreto-Lei 201/1967</a:t>
                      </a:r>
                    </a:p>
                  </a:txBody>
                  <a:tcPr/>
                </a:tc>
                <a:tc>
                  <a:txBody>
                    <a:bodyPr/>
                    <a:lstStyle/>
                    <a:p>
                      <a:pPr algn="l"/>
                      <a:r>
                        <a:rPr lang="pt-BR" sz="1200" dirty="0">
                          <a:solidFill>
                            <a:schemeClr val="bg1"/>
                          </a:solidFill>
                          <a:latin typeface="Segoe UI" panose="020B0502040204020203" pitchFamily="34" charset="0"/>
                          <a:cs typeface="Segoe UI" panose="020B0502040204020203" pitchFamily="34" charset="0"/>
                        </a:rPr>
                        <a:t>Cassação do mandato.</a:t>
                      </a:r>
                    </a:p>
                  </a:txBody>
                  <a:tcPr/>
                </a:tc>
                <a:extLst>
                  <a:ext uri="{0D108BD9-81ED-4DB2-BD59-A6C34878D82A}">
                    <a16:rowId xmlns:a16="http://schemas.microsoft.com/office/drawing/2014/main" val="2528236188"/>
                  </a:ext>
                </a:extLst>
              </a:tr>
              <a:tr h="622990">
                <a:tc>
                  <a:txBody>
                    <a:bodyPr/>
                    <a:lstStyle/>
                    <a:p>
                      <a:pPr algn="l"/>
                      <a:r>
                        <a:rPr lang="pt-BR" sz="1200" dirty="0">
                          <a:solidFill>
                            <a:schemeClr val="bg1"/>
                          </a:solidFill>
                          <a:latin typeface="Segoe UI" panose="020B0502040204020203" pitchFamily="34" charset="0"/>
                          <a:cs typeface="Segoe UI" panose="020B0502040204020203" pitchFamily="34" charset="0"/>
                        </a:rPr>
                        <a:t>Conceder benefício administrativo ou fiscal sem observar as formalidades legais ou regulamentares aplicáveis</a:t>
                      </a:r>
                    </a:p>
                  </a:txBody>
                  <a:tcPr/>
                </a:tc>
                <a:tc>
                  <a:txBody>
                    <a:bodyPr/>
                    <a:lstStyle/>
                    <a:p>
                      <a:pPr algn="l"/>
                      <a:r>
                        <a:rPr lang="pt-BR" sz="1200" dirty="0">
                          <a:solidFill>
                            <a:schemeClr val="bg1"/>
                          </a:solidFill>
                          <a:latin typeface="Segoe UI" panose="020B0502040204020203" pitchFamily="34" charset="0"/>
                          <a:cs typeface="Segoe UI" panose="020B0502040204020203" pitchFamily="34" charset="0"/>
                        </a:rPr>
                        <a:t>Art. 10, VII</a:t>
                      </a:r>
                    </a:p>
                  </a:txBody>
                  <a:tcPr/>
                </a:tc>
                <a:tc>
                  <a:txBody>
                    <a:bodyPr/>
                    <a:lstStyle/>
                    <a:p>
                      <a:pPr algn="l"/>
                      <a:r>
                        <a:rPr lang="pt-BR" sz="1200" dirty="0">
                          <a:solidFill>
                            <a:schemeClr val="bg1"/>
                          </a:solidFill>
                          <a:latin typeface="Segoe UI" panose="020B0502040204020203" pitchFamily="34" charset="0"/>
                          <a:cs typeface="Segoe UI" panose="020B0502040204020203" pitchFamily="34" charset="0"/>
                        </a:rPr>
                        <a:t>Lei 8.429/1992</a:t>
                      </a:r>
                    </a:p>
                  </a:txBody>
                  <a:tcPr/>
                </a:tc>
                <a:tc>
                  <a:txBody>
                    <a:bodyPr/>
                    <a:lstStyle/>
                    <a:p>
                      <a:pPr algn="l"/>
                      <a:r>
                        <a:rPr lang="pt-BR" sz="1200" dirty="0">
                          <a:solidFill>
                            <a:schemeClr val="bg1"/>
                          </a:solidFill>
                          <a:latin typeface="Segoe UI" panose="020B0502040204020203" pitchFamily="34" charset="0"/>
                          <a:cs typeface="Segoe UI" panose="020B0502040204020203" pitchFamily="34" charset="0"/>
                        </a:rPr>
                        <a:t>Perda da função pública, suspensão dos direitos políticos de 5 a 8 anos, multa até duas vezes o valor do dano</a:t>
                      </a:r>
                    </a:p>
                  </a:txBody>
                  <a:tcPr/>
                </a:tc>
                <a:extLst>
                  <a:ext uri="{0D108BD9-81ED-4DB2-BD59-A6C34878D82A}">
                    <a16:rowId xmlns:a16="http://schemas.microsoft.com/office/drawing/2014/main" val="750972696"/>
                  </a:ext>
                </a:extLst>
              </a:tr>
              <a:tr h="622990">
                <a:tc>
                  <a:txBody>
                    <a:bodyPr/>
                    <a:lstStyle/>
                    <a:p>
                      <a:pPr algn="l"/>
                      <a:r>
                        <a:rPr lang="pt-BR" sz="1200" dirty="0">
                          <a:solidFill>
                            <a:schemeClr val="bg1"/>
                          </a:solidFill>
                          <a:latin typeface="Segoe UI" panose="020B0502040204020203" pitchFamily="34" charset="0"/>
                          <a:cs typeface="Segoe UI" panose="020B0502040204020203" pitchFamily="34" charset="0"/>
                        </a:rPr>
                        <a:t>Negligenciar a arrecadação de tributos ou rendas, bem como a conservação do patrimônio público</a:t>
                      </a:r>
                    </a:p>
                  </a:txBody>
                  <a:tcPr/>
                </a:tc>
                <a:tc>
                  <a:txBody>
                    <a:bodyPr/>
                    <a:lstStyle/>
                    <a:p>
                      <a:pPr algn="l"/>
                      <a:r>
                        <a:rPr lang="pt-BR" sz="1200" dirty="0">
                          <a:solidFill>
                            <a:schemeClr val="bg1"/>
                          </a:solidFill>
                          <a:latin typeface="Segoe UI" panose="020B0502040204020203" pitchFamily="34" charset="0"/>
                          <a:cs typeface="Segoe UI" panose="020B0502040204020203" pitchFamily="34" charset="0"/>
                        </a:rPr>
                        <a:t>Art. 10, X</a:t>
                      </a:r>
                    </a:p>
                  </a:txBody>
                  <a:tcPr/>
                </a:tc>
                <a:tc>
                  <a:txBody>
                    <a:bodyPr/>
                    <a:lstStyle/>
                    <a:p>
                      <a:pPr algn="l"/>
                      <a:r>
                        <a:rPr lang="pt-BR" sz="1200" dirty="0">
                          <a:solidFill>
                            <a:schemeClr val="bg1"/>
                          </a:solidFill>
                          <a:latin typeface="Segoe UI" panose="020B0502040204020203" pitchFamily="34" charset="0"/>
                          <a:cs typeface="Segoe UI" panose="020B0502040204020203" pitchFamily="34" charset="0"/>
                        </a:rPr>
                        <a:t>Lei 8.429/1992</a:t>
                      </a:r>
                    </a:p>
                  </a:txBody>
                  <a:tcPr/>
                </a:tc>
                <a:tc>
                  <a:txBody>
                    <a:bodyPr/>
                    <a:lstStyle/>
                    <a:p>
                      <a:pPr algn="l"/>
                      <a:r>
                        <a:rPr lang="pt-BR" sz="1200" dirty="0">
                          <a:solidFill>
                            <a:schemeClr val="bg1"/>
                          </a:solidFill>
                          <a:latin typeface="Segoe UI" panose="020B0502040204020203" pitchFamily="34" charset="0"/>
                          <a:cs typeface="Segoe UI" panose="020B0502040204020203" pitchFamily="34" charset="0"/>
                        </a:rPr>
                        <a:t>Perda da função pública, suspensão dos direitos políticos de 5 a 8 anos, multa até duas vezes o valor do dano.</a:t>
                      </a:r>
                    </a:p>
                  </a:txBody>
                  <a:tcPr/>
                </a:tc>
                <a:extLst>
                  <a:ext uri="{0D108BD9-81ED-4DB2-BD59-A6C34878D82A}">
                    <a16:rowId xmlns:a16="http://schemas.microsoft.com/office/drawing/2014/main" val="989075582"/>
                  </a:ext>
                </a:extLst>
              </a:tr>
            </a:tbl>
          </a:graphicData>
        </a:graphic>
      </p:graphicFrame>
    </p:spTree>
    <p:extLst>
      <p:ext uri="{BB962C8B-B14F-4D97-AF65-F5344CB8AC3E}">
        <p14:creationId xmlns:p14="http://schemas.microsoft.com/office/powerpoint/2010/main" val="35911757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esultado de imagem para congress meeting wallpaper">
            <a:extLst>
              <a:ext uri="{FF2B5EF4-FFF2-40B4-BE49-F238E27FC236}">
                <a16:creationId xmlns:a16="http://schemas.microsoft.com/office/drawing/2014/main" id="{7970CAD6-D465-42A1-92A2-F14B5CA0ABA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000"/>
          <a:stretch/>
        </p:blipFill>
        <p:spPr bwMode="auto">
          <a:xfrm>
            <a:off x="0" y="-1"/>
            <a:ext cx="9144000"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ângulo 3">
            <a:extLst>
              <a:ext uri="{FF2B5EF4-FFF2-40B4-BE49-F238E27FC236}">
                <a16:creationId xmlns:a16="http://schemas.microsoft.com/office/drawing/2014/main" id="{8B7ADCF1-21F7-48C5-8817-AABB93ADBA68}"/>
              </a:ext>
            </a:extLst>
          </p:cNvPr>
          <p:cNvSpPr/>
          <p:nvPr/>
        </p:nvSpPr>
        <p:spPr>
          <a:xfrm>
            <a:off x="0" y="0"/>
            <a:ext cx="9144000"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6150" name="Picture 6" descr="http://rdrconsultoria.com.br/img/logo.png">
            <a:extLst>
              <a:ext uri="{FF2B5EF4-FFF2-40B4-BE49-F238E27FC236}">
                <a16:creationId xmlns:a16="http://schemas.microsoft.com/office/drawing/2014/main" id="{D0EA7D27-E106-4ECE-832F-C27BB0E1C42E}"/>
              </a:ext>
            </a:extLst>
          </p:cNvPr>
          <p:cNvSpPr>
            <a:spLocks noChangeAspect="1" noChangeArrowheads="1"/>
          </p:cNvSpPr>
          <p:nvPr/>
        </p:nvSpPr>
        <p:spPr bwMode="auto">
          <a:xfrm>
            <a:off x="6778625" y="5378450"/>
            <a:ext cx="1789113"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dirty="0"/>
          </a:p>
        </p:txBody>
      </p:sp>
      <p:sp>
        <p:nvSpPr>
          <p:cNvPr id="12" name="Retângulo 11">
            <a:extLst>
              <a:ext uri="{FF2B5EF4-FFF2-40B4-BE49-F238E27FC236}">
                <a16:creationId xmlns:a16="http://schemas.microsoft.com/office/drawing/2014/main" id="{3C3A9214-37B4-4CAB-B8EC-C512B323B62F}"/>
              </a:ext>
            </a:extLst>
          </p:cNvPr>
          <p:cNvSpPr/>
          <p:nvPr/>
        </p:nvSpPr>
        <p:spPr>
          <a:xfrm>
            <a:off x="0" y="981492"/>
            <a:ext cx="9144000" cy="1714500"/>
          </a:xfrm>
          <a:prstGeom prst="rect">
            <a:avLst/>
          </a:prstGeom>
          <a:gradFill>
            <a:gsLst>
              <a:gs pos="0">
                <a:schemeClr val="tx1"/>
              </a:gs>
              <a:gs pos="100000">
                <a:schemeClr val="tx1">
                  <a:lumMod val="85000"/>
                  <a:lumOff val="1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17" name="Retângulo 16">
            <a:extLst>
              <a:ext uri="{FF2B5EF4-FFF2-40B4-BE49-F238E27FC236}">
                <a16:creationId xmlns:a16="http://schemas.microsoft.com/office/drawing/2014/main" id="{87BB761B-B72A-4572-A5ED-6F8E0062007C}"/>
              </a:ext>
            </a:extLst>
          </p:cNvPr>
          <p:cNvSpPr/>
          <p:nvPr/>
        </p:nvSpPr>
        <p:spPr>
          <a:xfrm>
            <a:off x="576263" y="6748461"/>
            <a:ext cx="7991475" cy="109537"/>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dirty="0"/>
          </a:p>
        </p:txBody>
      </p:sp>
      <p:sp>
        <p:nvSpPr>
          <p:cNvPr id="19" name="Retângulo 18">
            <a:extLst>
              <a:ext uri="{FF2B5EF4-FFF2-40B4-BE49-F238E27FC236}">
                <a16:creationId xmlns:a16="http://schemas.microsoft.com/office/drawing/2014/main" id="{87DD5237-3D0E-471D-B4CA-AF0F52BA5B37}"/>
              </a:ext>
            </a:extLst>
          </p:cNvPr>
          <p:cNvSpPr/>
          <p:nvPr/>
        </p:nvSpPr>
        <p:spPr>
          <a:xfrm>
            <a:off x="576263" y="2"/>
            <a:ext cx="7991475" cy="109537"/>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dirty="0"/>
          </a:p>
        </p:txBody>
      </p:sp>
      <p:pic>
        <p:nvPicPr>
          <p:cNvPr id="20" name="Picture 6" descr="http://rdrconsultoria.com.br/img/logo.png">
            <a:extLst>
              <a:ext uri="{FF2B5EF4-FFF2-40B4-BE49-F238E27FC236}">
                <a16:creationId xmlns:a16="http://schemas.microsoft.com/office/drawing/2014/main" id="{456B5748-9EF9-4F62-A06D-AF72D6DF716D}"/>
              </a:ext>
            </a:extLst>
          </p:cNvPr>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2416420" y="1418152"/>
            <a:ext cx="1433061" cy="997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 name="Conector reto 20">
            <a:extLst>
              <a:ext uri="{FF2B5EF4-FFF2-40B4-BE49-F238E27FC236}">
                <a16:creationId xmlns:a16="http://schemas.microsoft.com/office/drawing/2014/main" id="{8107DBEF-7761-426F-9BF0-96C67C3C31AC}"/>
              </a:ext>
            </a:extLst>
          </p:cNvPr>
          <p:cNvCxnSpPr>
            <a:cxnSpLocks/>
          </p:cNvCxnSpPr>
          <p:nvPr/>
        </p:nvCxnSpPr>
        <p:spPr>
          <a:xfrm>
            <a:off x="4574015" y="1578818"/>
            <a:ext cx="4026" cy="6756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CaixaDeTexto 31">
            <a:extLst>
              <a:ext uri="{FF2B5EF4-FFF2-40B4-BE49-F238E27FC236}">
                <a16:creationId xmlns:a16="http://schemas.microsoft.com/office/drawing/2014/main" id="{B80F43D4-99AA-4696-92B2-143CE6320205}"/>
              </a:ext>
            </a:extLst>
          </p:cNvPr>
          <p:cNvSpPr txBox="1">
            <a:spLocks noChangeArrowheads="1"/>
          </p:cNvSpPr>
          <p:nvPr/>
        </p:nvSpPr>
        <p:spPr bwMode="auto">
          <a:xfrm>
            <a:off x="4982483" y="1423516"/>
            <a:ext cx="343698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nSpc>
                <a:spcPct val="100000"/>
              </a:lnSpc>
              <a:defRPr/>
            </a:pPr>
            <a:r>
              <a:rPr lang="pt-BR" sz="1600" b="0" dirty="0">
                <a:solidFill>
                  <a:schemeClr val="bg1">
                    <a:lumMod val="95000"/>
                  </a:schemeClr>
                </a:solidFill>
                <a:latin typeface="Segoe UI Semibold" pitchFamily="34" charset="0"/>
                <a:ea typeface="Tahoma" pitchFamily="34" charset="0"/>
                <a:cs typeface="Segoe UI Semibold" pitchFamily="34" charset="0"/>
              </a:rPr>
              <a:t>rdrconsultoria.com.br</a:t>
            </a:r>
          </a:p>
          <a:p>
            <a:pPr>
              <a:lnSpc>
                <a:spcPct val="100000"/>
              </a:lnSpc>
              <a:defRPr/>
            </a:pPr>
            <a:r>
              <a:rPr lang="pt-BR" sz="1600" b="0" dirty="0">
                <a:solidFill>
                  <a:schemeClr val="bg1">
                    <a:lumMod val="95000"/>
                  </a:schemeClr>
                </a:solidFill>
                <a:latin typeface="Segoe UI Semibold" pitchFamily="34" charset="0"/>
                <a:ea typeface="Tahoma" pitchFamily="34" charset="0"/>
                <a:cs typeface="Segoe UI Semibold" pitchFamily="34" charset="0"/>
              </a:rPr>
              <a:t>(31) 2551-7379</a:t>
            </a:r>
          </a:p>
          <a:p>
            <a:pPr>
              <a:lnSpc>
                <a:spcPct val="100000"/>
              </a:lnSpc>
              <a:defRPr/>
            </a:pPr>
            <a:r>
              <a:rPr lang="pt-BR" sz="1600" b="0" dirty="0">
                <a:solidFill>
                  <a:schemeClr val="bg1">
                    <a:lumMod val="95000"/>
                  </a:schemeClr>
                </a:solidFill>
                <a:latin typeface="Segoe UI Semibold" pitchFamily="34" charset="0"/>
                <a:ea typeface="Tahoma" pitchFamily="34" charset="0"/>
                <a:cs typeface="Segoe UI Semibold" pitchFamily="34" charset="0"/>
              </a:rPr>
              <a:t>rdr.advconsultoria@gmail.com</a:t>
            </a:r>
            <a:r>
              <a:rPr lang="pt-BR" sz="1600" b="0" dirty="0">
                <a:solidFill>
                  <a:schemeClr val="bg1">
                    <a:lumMod val="75000"/>
                  </a:schemeClr>
                </a:solidFill>
                <a:latin typeface="Segoe UI Semibold" pitchFamily="34" charset="0"/>
                <a:ea typeface="Tahoma" pitchFamily="34" charset="0"/>
                <a:cs typeface="Segoe UI Semibold" pitchFamily="34" charset="0"/>
              </a:rPr>
              <a:t> </a:t>
            </a:r>
          </a:p>
        </p:txBody>
      </p:sp>
      <p:sp>
        <p:nvSpPr>
          <p:cNvPr id="11" name="Retângulo 10">
            <a:extLst>
              <a:ext uri="{FF2B5EF4-FFF2-40B4-BE49-F238E27FC236}">
                <a16:creationId xmlns:a16="http://schemas.microsoft.com/office/drawing/2014/main" id="{E4E9D0F9-B5BF-4E25-882A-63940E22F16E}"/>
              </a:ext>
            </a:extLst>
          </p:cNvPr>
          <p:cNvSpPr/>
          <p:nvPr/>
        </p:nvSpPr>
        <p:spPr>
          <a:xfrm>
            <a:off x="0" y="4051301"/>
            <a:ext cx="9144000" cy="1714500"/>
          </a:xfrm>
          <a:prstGeom prst="rect">
            <a:avLst/>
          </a:prstGeom>
          <a:solidFill>
            <a:srgbClr val="191E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cxnSp>
        <p:nvCxnSpPr>
          <p:cNvPr id="14" name="Conector reto 13">
            <a:extLst>
              <a:ext uri="{FF2B5EF4-FFF2-40B4-BE49-F238E27FC236}">
                <a16:creationId xmlns:a16="http://schemas.microsoft.com/office/drawing/2014/main" id="{59134BFB-4C3D-4C46-8AF2-EF531116B88E}"/>
              </a:ext>
            </a:extLst>
          </p:cNvPr>
          <p:cNvCxnSpPr>
            <a:cxnSpLocks/>
          </p:cNvCxnSpPr>
          <p:nvPr/>
        </p:nvCxnSpPr>
        <p:spPr>
          <a:xfrm>
            <a:off x="4574015" y="4648627"/>
            <a:ext cx="4026" cy="6756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CaixaDeTexto 31">
            <a:extLst>
              <a:ext uri="{FF2B5EF4-FFF2-40B4-BE49-F238E27FC236}">
                <a16:creationId xmlns:a16="http://schemas.microsoft.com/office/drawing/2014/main" id="{355EF60B-A57D-49B5-88F8-84B0C0EF5B2A}"/>
              </a:ext>
            </a:extLst>
          </p:cNvPr>
          <p:cNvSpPr txBox="1">
            <a:spLocks noChangeArrowheads="1"/>
          </p:cNvSpPr>
          <p:nvPr/>
        </p:nvSpPr>
        <p:spPr bwMode="auto">
          <a:xfrm>
            <a:off x="4982483" y="4493325"/>
            <a:ext cx="343698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nSpc>
                <a:spcPct val="100000"/>
              </a:lnSpc>
              <a:defRPr/>
            </a:pPr>
            <a:r>
              <a:rPr lang="pt-BR" sz="1600" b="0" dirty="0">
                <a:solidFill>
                  <a:schemeClr val="bg1">
                    <a:lumMod val="95000"/>
                  </a:schemeClr>
                </a:solidFill>
                <a:latin typeface="Segoe UI Semibold" pitchFamily="34" charset="0"/>
                <a:ea typeface="Tahoma" pitchFamily="34" charset="0"/>
                <a:cs typeface="Segoe UI Semibold" pitchFamily="34" charset="0"/>
              </a:rPr>
              <a:t>solucaoct.com.br</a:t>
            </a:r>
          </a:p>
          <a:p>
            <a:pPr>
              <a:lnSpc>
                <a:spcPct val="100000"/>
              </a:lnSpc>
              <a:defRPr/>
            </a:pPr>
            <a:r>
              <a:rPr lang="pt-BR" sz="1600" b="0" dirty="0">
                <a:solidFill>
                  <a:schemeClr val="bg1">
                    <a:lumMod val="95000"/>
                  </a:schemeClr>
                </a:solidFill>
                <a:latin typeface="Segoe UI Semibold" pitchFamily="34" charset="0"/>
                <a:ea typeface="Tahoma" pitchFamily="34" charset="0"/>
                <a:cs typeface="Segoe UI Semibold" pitchFamily="34" charset="0"/>
              </a:rPr>
              <a:t>(31) 9 9743-5610</a:t>
            </a:r>
          </a:p>
          <a:p>
            <a:pPr>
              <a:lnSpc>
                <a:spcPct val="100000"/>
              </a:lnSpc>
              <a:defRPr/>
            </a:pPr>
            <a:r>
              <a:rPr lang="pt-BR" sz="1600" b="0" dirty="0">
                <a:solidFill>
                  <a:schemeClr val="bg1">
                    <a:lumMod val="95000"/>
                  </a:schemeClr>
                </a:solidFill>
                <a:latin typeface="Segoe UI Semibold" pitchFamily="34" charset="0"/>
                <a:ea typeface="Tahoma" pitchFamily="34" charset="0"/>
                <a:cs typeface="Segoe UI Semibold" pitchFamily="34" charset="0"/>
              </a:rPr>
              <a:t> solucaoct@yahoo.com</a:t>
            </a:r>
            <a:endParaRPr lang="pt-BR" sz="1600" b="0" dirty="0">
              <a:solidFill>
                <a:schemeClr val="bg1">
                  <a:lumMod val="75000"/>
                </a:schemeClr>
              </a:solidFill>
              <a:latin typeface="Segoe UI Semibold" pitchFamily="34" charset="0"/>
              <a:ea typeface="Tahoma" pitchFamily="34" charset="0"/>
              <a:cs typeface="Segoe UI Semibold" pitchFamily="34" charset="0"/>
            </a:endParaRPr>
          </a:p>
        </p:txBody>
      </p:sp>
      <p:pic>
        <p:nvPicPr>
          <p:cNvPr id="16" name="Picture 2" descr="Solução Capacitação e Treinamento">
            <a:extLst>
              <a:ext uri="{FF2B5EF4-FFF2-40B4-BE49-F238E27FC236}">
                <a16:creationId xmlns:a16="http://schemas.microsoft.com/office/drawing/2014/main" id="{543C8562-2BB9-4675-AC4E-B493E0524C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8420" y="4431590"/>
            <a:ext cx="2001061" cy="1000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3162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aixaDeTexto 4">
            <a:extLst>
              <a:ext uri="{FF2B5EF4-FFF2-40B4-BE49-F238E27FC236}">
                <a16:creationId xmlns:a16="http://schemas.microsoft.com/office/drawing/2014/main" id="{7917875E-4AFE-4205-B18E-058363C674BA}"/>
              </a:ext>
            </a:extLst>
          </p:cNvPr>
          <p:cNvSpPr txBox="1">
            <a:spLocks noChangeArrowheads="1"/>
          </p:cNvSpPr>
          <p:nvPr/>
        </p:nvSpPr>
        <p:spPr bwMode="auto">
          <a:xfrm>
            <a:off x="682171" y="769711"/>
            <a:ext cx="75474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pt-BR" altLang="pt-BR" sz="2800" b="1" dirty="0">
                <a:solidFill>
                  <a:schemeClr val="accent6">
                    <a:lumMod val="75000"/>
                  </a:schemeClr>
                </a:solidFill>
                <a:latin typeface="Segoe UI" panose="020B0502040204020203" pitchFamily="34" charset="0"/>
                <a:cs typeface="Segoe UI" panose="020B0502040204020203" pitchFamily="34" charset="0"/>
              </a:rPr>
              <a:t>1. PARA LEMBRAR... O PLANO PLURIANUAL</a:t>
            </a:r>
            <a:endParaRPr lang="pt-BR" altLang="pt-BR" sz="2800" b="1" u="sng" dirty="0">
              <a:solidFill>
                <a:schemeClr val="accent6">
                  <a:lumMod val="75000"/>
                </a:schemeClr>
              </a:solidFill>
              <a:latin typeface="Segoe UI" panose="020B0502040204020203" pitchFamily="34" charset="0"/>
              <a:cs typeface="Segoe UI" panose="020B0502040204020203" pitchFamily="34" charset="0"/>
            </a:endParaRPr>
          </a:p>
        </p:txBody>
      </p:sp>
      <p:sp>
        <p:nvSpPr>
          <p:cNvPr id="5" name="CaixaDeTexto 4">
            <a:extLst>
              <a:ext uri="{FF2B5EF4-FFF2-40B4-BE49-F238E27FC236}">
                <a16:creationId xmlns:a16="http://schemas.microsoft.com/office/drawing/2014/main" id="{EF9B1BA4-7C81-4D70-ADA8-CDA8C24075EB}"/>
              </a:ext>
            </a:extLst>
          </p:cNvPr>
          <p:cNvSpPr txBox="1"/>
          <p:nvPr/>
        </p:nvSpPr>
        <p:spPr>
          <a:xfrm>
            <a:off x="682171" y="1549400"/>
            <a:ext cx="8255000" cy="4308872"/>
          </a:xfrm>
          <a:prstGeom prst="rect">
            <a:avLst/>
          </a:prstGeom>
          <a:noFill/>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r>
              <a:rPr lang="pt-BR" altLang="pt-BR" sz="2000" b="1" dirty="0">
                <a:solidFill>
                  <a:schemeClr val="bg1"/>
                </a:solidFill>
                <a:latin typeface="Segoe UI" panose="020B0502040204020203" pitchFamily="34" charset="0"/>
                <a:cs typeface="Segoe UI" panose="020B0502040204020203" pitchFamily="34" charset="0"/>
              </a:rPr>
              <a:t>PPA</a:t>
            </a:r>
          </a:p>
          <a:p>
            <a:pPr eaLnBrk="1" hangingPunct="1">
              <a:defRPr/>
            </a:pPr>
            <a:endParaRPr lang="pt-BR" altLang="pt-BR" sz="2000" dirty="0">
              <a:solidFill>
                <a:schemeClr val="bg1"/>
              </a:solidFill>
              <a:latin typeface="Segoe UI" panose="020B0502040204020203" pitchFamily="34" charset="0"/>
              <a:cs typeface="Segoe UI" panose="020B0502040204020203" pitchFamily="34" charset="0"/>
            </a:endParaRPr>
          </a:p>
          <a:p>
            <a:pPr marL="342900" indent="-342900" eaLnBrk="1" hangingPunct="1">
              <a:buFont typeface="Arial" panose="020B0604020202020204" pitchFamily="34" charset="0"/>
              <a:buChar char="•"/>
              <a:defRPr/>
            </a:pPr>
            <a:r>
              <a:rPr lang="pt-BR" altLang="pt-BR" dirty="0">
                <a:solidFill>
                  <a:schemeClr val="bg1"/>
                </a:solidFill>
                <a:latin typeface="Segoe UI" panose="020B0502040204020203" pitchFamily="34" charset="0"/>
                <a:cs typeface="Segoe UI" panose="020B0502040204020203" pitchFamily="34" charset="0"/>
              </a:rPr>
              <a:t>Documento que traz as diretrizes, objetivos e metas de médio prazo da Administração Pública.</a:t>
            </a:r>
          </a:p>
          <a:p>
            <a:pPr marL="342900" indent="-342900" eaLnBrk="1" hangingPunct="1">
              <a:buFont typeface="Arial" panose="020B0604020202020204" pitchFamily="34" charset="0"/>
              <a:buChar char="•"/>
              <a:defRPr/>
            </a:pPr>
            <a:endParaRPr lang="pt-BR" altLang="pt-BR" dirty="0">
              <a:solidFill>
                <a:schemeClr val="bg1"/>
              </a:solidFill>
              <a:latin typeface="Segoe UI" panose="020B0502040204020203" pitchFamily="34" charset="0"/>
              <a:cs typeface="Segoe UI" panose="020B0502040204020203" pitchFamily="34" charset="0"/>
            </a:endParaRPr>
          </a:p>
          <a:p>
            <a:pPr marL="342900" indent="-342900" eaLnBrk="1" hangingPunct="1">
              <a:buFont typeface="Arial" panose="020B0604020202020204" pitchFamily="34" charset="0"/>
              <a:buChar char="•"/>
              <a:defRPr/>
            </a:pPr>
            <a:r>
              <a:rPr lang="pt-BR" altLang="pt-BR" dirty="0">
                <a:solidFill>
                  <a:schemeClr val="bg1"/>
                </a:solidFill>
                <a:latin typeface="Segoe UI" panose="020B0502040204020203" pitchFamily="34" charset="0"/>
                <a:cs typeface="Segoe UI" panose="020B0502040204020203" pitchFamily="34" charset="0"/>
              </a:rPr>
              <a:t>Prevê, entre outras coisas, as grandes obras públicas a serem realizadas nos próximos anos.</a:t>
            </a:r>
          </a:p>
          <a:p>
            <a:pPr marL="342900" indent="-342900" eaLnBrk="1" hangingPunct="1">
              <a:buFont typeface="Arial" panose="020B0604020202020204" pitchFamily="34" charset="0"/>
              <a:buChar char="•"/>
              <a:defRPr/>
            </a:pPr>
            <a:endParaRPr lang="pt-BR" altLang="pt-BR" dirty="0">
              <a:solidFill>
                <a:schemeClr val="bg1"/>
              </a:solidFill>
              <a:latin typeface="Segoe UI" panose="020B0502040204020203" pitchFamily="34" charset="0"/>
              <a:cs typeface="Segoe UI" panose="020B0502040204020203" pitchFamily="34" charset="0"/>
            </a:endParaRPr>
          </a:p>
          <a:p>
            <a:pPr marL="342900" indent="-342900" eaLnBrk="1" hangingPunct="1">
              <a:buFont typeface="Arial" panose="020B0604020202020204" pitchFamily="34" charset="0"/>
              <a:buChar char="•"/>
              <a:defRPr/>
            </a:pPr>
            <a:r>
              <a:rPr lang="pt-BR" altLang="pt-BR" dirty="0">
                <a:solidFill>
                  <a:schemeClr val="bg1"/>
                </a:solidFill>
                <a:latin typeface="Segoe UI" panose="020B0502040204020203" pitchFamily="34" charset="0"/>
                <a:cs typeface="Segoe UI" panose="020B0502040204020203" pitchFamily="34" charset="0"/>
              </a:rPr>
              <a:t>Tem vigência de quatro anos (3+1) → deve ser elaborado criteriosamente, imaginando-se aonde se quer chegar nos próximos quatro anos.</a:t>
            </a:r>
          </a:p>
          <a:p>
            <a:pPr marL="342900" indent="-342900" eaLnBrk="1" hangingPunct="1">
              <a:buFont typeface="Arial" panose="020B0604020202020204" pitchFamily="34" charset="0"/>
              <a:buChar char="•"/>
              <a:defRPr/>
            </a:pPr>
            <a:endParaRPr lang="pt-BR" altLang="pt-BR" dirty="0">
              <a:solidFill>
                <a:schemeClr val="bg1"/>
              </a:solidFill>
              <a:latin typeface="Segoe UI" panose="020B0502040204020203" pitchFamily="34" charset="0"/>
              <a:cs typeface="Segoe UI" panose="020B0502040204020203" pitchFamily="34" charset="0"/>
            </a:endParaRPr>
          </a:p>
          <a:p>
            <a:pPr marL="342900" indent="-342900" eaLnBrk="1" hangingPunct="1">
              <a:buFont typeface="Arial" panose="020B0604020202020204" pitchFamily="34" charset="0"/>
              <a:buChar char="•"/>
              <a:defRPr/>
            </a:pPr>
            <a:r>
              <a:rPr lang="pt-BR" altLang="pt-BR" dirty="0">
                <a:solidFill>
                  <a:schemeClr val="bg1"/>
                </a:solidFill>
                <a:latin typeface="Segoe UI" panose="020B0502040204020203" pitchFamily="34" charset="0"/>
                <a:cs typeface="Segoe UI" panose="020B0502040204020203" pitchFamily="34" charset="0"/>
              </a:rPr>
              <a:t>Expressa a visão estratégica da gestão pública.</a:t>
            </a:r>
          </a:p>
          <a:p>
            <a:pPr marL="342900" indent="-342900" eaLnBrk="1" hangingPunct="1">
              <a:buFont typeface="Arial" panose="020B0604020202020204" pitchFamily="34" charset="0"/>
              <a:buChar char="•"/>
              <a:defRPr/>
            </a:pPr>
            <a:endParaRPr lang="pt-BR" altLang="pt-BR" dirty="0">
              <a:solidFill>
                <a:schemeClr val="bg1"/>
              </a:solidFill>
              <a:latin typeface="Segoe UI" panose="020B0502040204020203" pitchFamily="34" charset="0"/>
              <a:cs typeface="Segoe UI" panose="020B0502040204020203" pitchFamily="34" charset="0"/>
            </a:endParaRPr>
          </a:p>
          <a:p>
            <a:pPr marL="342900" indent="-342900" eaLnBrk="1" hangingPunct="1">
              <a:buFont typeface="Arial" panose="020B0604020202020204" pitchFamily="34" charset="0"/>
              <a:buChar char="•"/>
              <a:defRPr/>
            </a:pPr>
            <a:r>
              <a:rPr lang="pt-BR" altLang="pt-BR" sz="1800" dirty="0">
                <a:solidFill>
                  <a:schemeClr val="bg1"/>
                </a:solidFill>
                <a:latin typeface="Segoe UI" panose="020B0502040204020203" pitchFamily="34" charset="0"/>
                <a:cs typeface="Segoe UI" panose="020B0502040204020203" pitchFamily="34" charset="0"/>
              </a:rPr>
              <a:t>O PPA inclui uma série de programas temáticos, em que são colocadas as metas (expressas em números) para os próximos anos em diversos temas.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aixaDeTexto 4">
            <a:extLst>
              <a:ext uri="{FF2B5EF4-FFF2-40B4-BE49-F238E27FC236}">
                <a16:creationId xmlns:a16="http://schemas.microsoft.com/office/drawing/2014/main" id="{7917875E-4AFE-4205-B18E-058363C674BA}"/>
              </a:ext>
            </a:extLst>
          </p:cNvPr>
          <p:cNvSpPr txBox="1">
            <a:spLocks noChangeArrowheads="1"/>
          </p:cNvSpPr>
          <p:nvPr/>
        </p:nvSpPr>
        <p:spPr bwMode="auto">
          <a:xfrm>
            <a:off x="682171" y="769711"/>
            <a:ext cx="75474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pt-BR" altLang="pt-BR" sz="2800" b="1" dirty="0">
                <a:solidFill>
                  <a:schemeClr val="accent6">
                    <a:lumMod val="75000"/>
                  </a:schemeClr>
                </a:solidFill>
                <a:latin typeface="Segoe UI" panose="020B0502040204020203" pitchFamily="34" charset="0"/>
                <a:cs typeface="Segoe UI" panose="020B0502040204020203" pitchFamily="34" charset="0"/>
              </a:rPr>
              <a:t>1. PARA LEMBRAR... O PLANO PLURIANUAL</a:t>
            </a:r>
            <a:endParaRPr lang="pt-BR" altLang="pt-BR" sz="2800" b="1" u="sng" dirty="0">
              <a:solidFill>
                <a:schemeClr val="accent6">
                  <a:lumMod val="75000"/>
                </a:schemeClr>
              </a:solidFill>
              <a:latin typeface="Segoe UI" panose="020B0502040204020203" pitchFamily="34" charset="0"/>
              <a:cs typeface="Segoe UI" panose="020B0502040204020203" pitchFamily="34" charset="0"/>
            </a:endParaRPr>
          </a:p>
        </p:txBody>
      </p:sp>
      <p:sp>
        <p:nvSpPr>
          <p:cNvPr id="5" name="CaixaDeTexto 4">
            <a:extLst>
              <a:ext uri="{FF2B5EF4-FFF2-40B4-BE49-F238E27FC236}">
                <a16:creationId xmlns:a16="http://schemas.microsoft.com/office/drawing/2014/main" id="{EF9B1BA4-7C81-4D70-ADA8-CDA8C24075EB}"/>
              </a:ext>
            </a:extLst>
          </p:cNvPr>
          <p:cNvSpPr txBox="1"/>
          <p:nvPr/>
        </p:nvSpPr>
        <p:spPr>
          <a:xfrm>
            <a:off x="682171" y="1469887"/>
            <a:ext cx="8255000" cy="5109091"/>
          </a:xfrm>
          <a:prstGeom prst="rect">
            <a:avLst/>
          </a:prstGeom>
          <a:noFill/>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r>
              <a:rPr lang="pt-BR" altLang="pt-BR" sz="2000" b="1" dirty="0">
                <a:solidFill>
                  <a:schemeClr val="bg1"/>
                </a:solidFill>
                <a:latin typeface="Segoe UI" panose="020B0502040204020203" pitchFamily="34" charset="0"/>
                <a:cs typeface="Segoe UI" panose="020B0502040204020203" pitchFamily="34" charset="0"/>
              </a:rPr>
              <a:t>PPA</a:t>
            </a:r>
          </a:p>
          <a:p>
            <a:pPr eaLnBrk="1" hangingPunct="1">
              <a:defRPr/>
            </a:pPr>
            <a:r>
              <a:rPr lang="pt-BR" altLang="pt-BR" dirty="0">
                <a:solidFill>
                  <a:schemeClr val="bg1"/>
                </a:solidFill>
                <a:latin typeface="Segoe UI" panose="020B0502040204020203" pitchFamily="34" charset="0"/>
                <a:cs typeface="Segoe UI" panose="020B0502040204020203" pitchFamily="34" charset="0"/>
              </a:rPr>
              <a:t>	</a:t>
            </a:r>
          </a:p>
          <a:p>
            <a:pPr eaLnBrk="1" hangingPunct="1">
              <a:defRPr/>
            </a:pPr>
            <a:r>
              <a:rPr lang="pt-BR" altLang="pt-BR" dirty="0">
                <a:solidFill>
                  <a:schemeClr val="bg1"/>
                </a:solidFill>
                <a:latin typeface="Segoe UI" panose="020B0502040204020203" pitchFamily="34" charset="0"/>
                <a:cs typeface="Segoe UI" panose="020B0502040204020203" pitchFamily="34" charset="0"/>
              </a:rPr>
              <a:t>	→ Ex: se o governo elencar como objetivo no PPA promover a implantação de novos projetos em áreas com potencial de ampliação da agricultura irrigada, para atingir tal objetivo, deve estipular como meta a ampliação de áreas irrigadas.</a:t>
            </a:r>
          </a:p>
          <a:p>
            <a:pPr marL="342900" indent="-342900" eaLnBrk="1" hangingPunct="1">
              <a:buFont typeface="Arial" panose="020B0604020202020204" pitchFamily="34" charset="0"/>
              <a:buChar char="•"/>
              <a:defRPr/>
            </a:pPr>
            <a:endParaRPr lang="pt-BR" altLang="pt-BR" dirty="0">
              <a:solidFill>
                <a:schemeClr val="bg1"/>
              </a:solidFill>
              <a:latin typeface="Segoe UI" panose="020B0502040204020203" pitchFamily="34" charset="0"/>
              <a:cs typeface="Segoe UI" panose="020B0502040204020203" pitchFamily="34" charset="0"/>
            </a:endParaRPr>
          </a:p>
          <a:p>
            <a:pPr marL="342900" indent="-342900" eaLnBrk="1" hangingPunct="1">
              <a:buFont typeface="Arial" panose="020B0604020202020204" pitchFamily="34" charset="0"/>
              <a:buChar char="•"/>
              <a:defRPr/>
            </a:pPr>
            <a:r>
              <a:rPr lang="pt-BR" altLang="pt-BR" dirty="0">
                <a:solidFill>
                  <a:schemeClr val="bg1"/>
                </a:solidFill>
                <a:latin typeface="Segoe UI" panose="020B0502040204020203" pitchFamily="34" charset="0"/>
                <a:cs typeface="Segoe UI" panose="020B0502040204020203" pitchFamily="34" charset="0"/>
              </a:rPr>
              <a:t>A CR/1988 atribuiu grande importância ao PPA (art. 167, §1º), que determina que nenhum investimento cuja execução ultrapasse um exercício financeiro (um ano) poderá ser iniciado sem ser incluído antes no PPA, sob pena de crime de responsabilidade.</a:t>
            </a:r>
          </a:p>
          <a:p>
            <a:pPr marL="342900" indent="-342900" eaLnBrk="1" hangingPunct="1">
              <a:buFont typeface="Arial" panose="020B0604020202020204" pitchFamily="34" charset="0"/>
              <a:buChar char="•"/>
              <a:defRPr/>
            </a:pPr>
            <a:endParaRPr lang="pt-BR" altLang="pt-BR" dirty="0">
              <a:solidFill>
                <a:schemeClr val="bg1"/>
              </a:solidFill>
              <a:latin typeface="Segoe UI" panose="020B0502040204020203" pitchFamily="34" charset="0"/>
              <a:cs typeface="Segoe UI" panose="020B0502040204020203" pitchFamily="34" charset="0"/>
            </a:endParaRPr>
          </a:p>
          <a:p>
            <a:pPr marL="342900" indent="-342900" eaLnBrk="1" hangingPunct="1">
              <a:buFont typeface="Arial" panose="020B0604020202020204" pitchFamily="34" charset="0"/>
              <a:buChar char="•"/>
              <a:defRPr/>
            </a:pPr>
            <a:r>
              <a:rPr lang="pt-BR" altLang="pt-BR" dirty="0">
                <a:solidFill>
                  <a:schemeClr val="bg1"/>
                </a:solidFill>
                <a:latin typeface="Segoe UI" panose="020B0502040204020203" pitchFamily="34" charset="0"/>
                <a:cs typeface="Segoe UI" panose="020B0502040204020203" pitchFamily="34" charset="0"/>
              </a:rPr>
              <a:t>Um PPA sempre começa a vigorar a partir do segundo ano do mandato presidencial, terminando no primeiro ano do mandato seguinte.</a:t>
            </a:r>
          </a:p>
          <a:p>
            <a:pPr marL="342900" indent="-342900" eaLnBrk="1" hangingPunct="1">
              <a:buFont typeface="Arial" panose="020B0604020202020204" pitchFamily="34" charset="0"/>
              <a:buChar char="•"/>
              <a:defRPr/>
            </a:pPr>
            <a:endParaRPr lang="pt-BR" altLang="pt-BR" dirty="0">
              <a:solidFill>
                <a:schemeClr val="bg1"/>
              </a:solidFill>
              <a:latin typeface="Segoe UI" panose="020B0502040204020203" pitchFamily="34" charset="0"/>
              <a:cs typeface="Segoe UI" panose="020B0502040204020203" pitchFamily="34" charset="0"/>
            </a:endParaRPr>
          </a:p>
          <a:p>
            <a:pPr marL="342900" indent="-342900" eaLnBrk="1" hangingPunct="1">
              <a:buFont typeface="Arial" panose="020B0604020202020204" pitchFamily="34" charset="0"/>
              <a:buChar char="•"/>
              <a:defRPr/>
            </a:pPr>
            <a:r>
              <a:rPr lang="pt-BR" altLang="pt-BR" dirty="0">
                <a:solidFill>
                  <a:schemeClr val="bg1"/>
                </a:solidFill>
                <a:latin typeface="Segoe UI" panose="020B0502040204020203" pitchFamily="34" charset="0"/>
                <a:cs typeface="Segoe UI" panose="020B0502040204020203" pitchFamily="34" charset="0"/>
              </a:rPr>
              <a:t>Via de regra, o Executivo deve elaborar e entregar o PPA ao Legislativo até o dia 31/08 do primeiro ano de mandato. O Legislativo, por sua vez, deve aprová-lo até o final do ano.</a:t>
            </a:r>
          </a:p>
        </p:txBody>
      </p:sp>
    </p:spTree>
    <p:extLst>
      <p:ext uri="{BB962C8B-B14F-4D97-AF65-F5344CB8AC3E}">
        <p14:creationId xmlns:p14="http://schemas.microsoft.com/office/powerpoint/2010/main" val="1935622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93715672-CE01-4C97-AD32-D9CB72B44F41}"/>
              </a:ext>
            </a:extLst>
          </p:cNvPr>
          <p:cNvSpPr txBox="1">
            <a:spLocks noChangeArrowheads="1"/>
          </p:cNvSpPr>
          <p:nvPr/>
        </p:nvSpPr>
        <p:spPr bwMode="auto">
          <a:xfrm>
            <a:off x="682171" y="769711"/>
            <a:ext cx="8255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pt-BR" altLang="pt-BR" sz="2800" b="1" dirty="0">
                <a:solidFill>
                  <a:schemeClr val="accent6">
                    <a:lumMod val="75000"/>
                  </a:schemeClr>
                </a:solidFill>
                <a:latin typeface="Segoe UI" panose="020B0502040204020203" pitchFamily="34" charset="0"/>
                <a:cs typeface="Segoe UI" panose="020B0502040204020203" pitchFamily="34" charset="0"/>
              </a:rPr>
              <a:t>2. A LEI DE DIRETRIZES ORÇAMENTÁRIAS (LDO)</a:t>
            </a:r>
          </a:p>
          <a:p>
            <a:pPr eaLnBrk="1" hangingPunct="1"/>
            <a:endParaRPr lang="pt-BR" altLang="pt-BR" sz="2800" b="1" dirty="0">
              <a:solidFill>
                <a:schemeClr val="accent6">
                  <a:lumMod val="75000"/>
                </a:schemeClr>
              </a:solidFill>
              <a:latin typeface="Segoe UI" panose="020B0502040204020203" pitchFamily="34" charset="0"/>
              <a:cs typeface="Segoe UI" panose="020B0502040204020203" pitchFamily="34" charset="0"/>
            </a:endParaRPr>
          </a:p>
        </p:txBody>
      </p:sp>
      <p:sp>
        <p:nvSpPr>
          <p:cNvPr id="6" name="CaixaDeTexto 5">
            <a:extLst>
              <a:ext uri="{FF2B5EF4-FFF2-40B4-BE49-F238E27FC236}">
                <a16:creationId xmlns:a16="http://schemas.microsoft.com/office/drawing/2014/main" id="{A0FEF209-6BA4-4BEF-8600-BA80AC3EFD38}"/>
              </a:ext>
            </a:extLst>
          </p:cNvPr>
          <p:cNvSpPr txBox="1">
            <a:spLocks noChangeArrowheads="1"/>
          </p:cNvSpPr>
          <p:nvPr/>
        </p:nvSpPr>
        <p:spPr bwMode="auto">
          <a:xfrm>
            <a:off x="682171" y="1628134"/>
            <a:ext cx="82550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285750" indent="-285750" eaLnBrk="1" hangingPunct="1">
              <a:buFont typeface="Arial" panose="020B0604020202020204" pitchFamily="34" charset="0"/>
              <a:buChar char="•"/>
            </a:pPr>
            <a:r>
              <a:rPr lang="pt-BR" altLang="pt-BR" dirty="0">
                <a:solidFill>
                  <a:schemeClr val="bg1"/>
                </a:solidFill>
                <a:latin typeface="Segoe UI" panose="020B0502040204020203" pitchFamily="34" charset="0"/>
                <a:cs typeface="Segoe UI" panose="020B0502040204020203" pitchFamily="34" charset="0"/>
              </a:rPr>
              <a:t>Ao situar-se em uma posição intermediária entre os dispositivos do PPA e a previsão de receitas e despesas da LOA, cumpre o papel de balanceamento entre a estratégia traçada pelo governo e as reais possibilidades que vão se apresentando ao longo de sua gestão → definição de prioridades e escolhas.</a:t>
            </a:r>
          </a:p>
          <a:p>
            <a:pPr marL="285750" indent="-285750" eaLnBrk="1" hangingPunct="1">
              <a:buFont typeface="Arial" panose="020B0604020202020204" pitchFamily="34" charset="0"/>
              <a:buChar char="•"/>
            </a:pPr>
            <a:endParaRPr lang="pt-BR" altLang="pt-BR" dirty="0">
              <a:solidFill>
                <a:schemeClr val="bg1"/>
              </a:solidFill>
              <a:latin typeface="Segoe UI" panose="020B0502040204020203" pitchFamily="34" charset="0"/>
              <a:cs typeface="Segoe UI" panose="020B0502040204020203" pitchFamily="34" charset="0"/>
            </a:endParaRPr>
          </a:p>
          <a:p>
            <a:pPr marL="285750" indent="-285750" eaLnBrk="1" hangingPunct="1">
              <a:buFont typeface="Arial" panose="020B0604020202020204" pitchFamily="34" charset="0"/>
              <a:buChar char="•"/>
            </a:pPr>
            <a:r>
              <a:rPr lang="pt-BR" altLang="pt-BR" dirty="0">
                <a:solidFill>
                  <a:schemeClr val="bg1"/>
                </a:solidFill>
                <a:latin typeface="Segoe UI" panose="020B0502040204020203" pitchFamily="34" charset="0"/>
                <a:cs typeface="Segoe UI" panose="020B0502040204020203" pitchFamily="34" charset="0"/>
              </a:rPr>
              <a:t>Conjunto de instruções para a concretização de um plano de ação governamental → instrumento de planejamento, onde destacam-se aquelas voltadas para a elaboração do orçamento.</a:t>
            </a:r>
          </a:p>
          <a:p>
            <a:pPr marL="285750" indent="-285750" eaLnBrk="1" hangingPunct="1">
              <a:buFont typeface="Arial" panose="020B0604020202020204" pitchFamily="34" charset="0"/>
              <a:buChar char="•"/>
            </a:pPr>
            <a:endParaRPr lang="pt-BR" altLang="pt-BR" dirty="0">
              <a:solidFill>
                <a:schemeClr val="bg1"/>
              </a:solidFill>
              <a:latin typeface="Segoe UI" panose="020B0502040204020203" pitchFamily="34" charset="0"/>
              <a:cs typeface="Segoe UI" panose="020B0502040204020203" pitchFamily="34" charset="0"/>
            </a:endParaRPr>
          </a:p>
          <a:p>
            <a:pPr marL="285750" indent="-285750" eaLnBrk="1" hangingPunct="1">
              <a:buFont typeface="Arial" panose="020B0604020202020204" pitchFamily="34" charset="0"/>
              <a:buChar char="•"/>
            </a:pPr>
            <a:r>
              <a:rPr lang="pt-BR" altLang="pt-BR" dirty="0">
                <a:solidFill>
                  <a:schemeClr val="bg1"/>
                </a:solidFill>
                <a:latin typeface="Segoe UI" panose="020B0502040204020203" pitchFamily="34" charset="0"/>
                <a:cs typeface="Segoe UI" panose="020B0502040204020203" pitchFamily="34" charset="0"/>
              </a:rPr>
              <a:t>As definições quanto ao conteúdo principiam no art. 165, §2º, prosseguindo no §1º do art. 169 da Constituição Federal.</a:t>
            </a:r>
          </a:p>
          <a:p>
            <a:pPr eaLnBrk="1" hangingPunct="1"/>
            <a:r>
              <a:rPr lang="pt-BR" altLang="pt-BR" dirty="0">
                <a:solidFill>
                  <a:schemeClr val="bg1"/>
                </a:solidFill>
                <a:latin typeface="Segoe UI" panose="020B0502040204020203" pitchFamily="34" charset="0"/>
                <a:cs typeface="Segoe UI" panose="020B0502040204020203" pitchFamily="34" charset="0"/>
              </a:rPr>
              <a:t>	→ A fixação de prioridades e metas;</a:t>
            </a:r>
          </a:p>
          <a:p>
            <a:pPr eaLnBrk="1" hangingPunct="1"/>
            <a:r>
              <a:rPr lang="pt-BR" altLang="pt-BR" dirty="0">
                <a:solidFill>
                  <a:schemeClr val="bg1"/>
                </a:solidFill>
                <a:latin typeface="Segoe UI" panose="020B0502040204020203" pitchFamily="34" charset="0"/>
                <a:cs typeface="Segoe UI" panose="020B0502040204020203" pitchFamily="34" charset="0"/>
              </a:rPr>
              <a:t>	→ Orientação para a elaboração da lei orçamentária;</a:t>
            </a:r>
          </a:p>
          <a:p>
            <a:pPr eaLnBrk="1" hangingPunct="1"/>
            <a:r>
              <a:rPr lang="pt-BR" altLang="pt-BR" dirty="0">
                <a:solidFill>
                  <a:schemeClr val="bg1"/>
                </a:solidFill>
                <a:latin typeface="Segoe UI" panose="020B0502040204020203" pitchFamily="34" charset="0"/>
                <a:cs typeface="Segoe UI" panose="020B0502040204020203" pitchFamily="34" charset="0"/>
              </a:rPr>
              <a:t>	→ Alterações na legislação tributária;</a:t>
            </a:r>
          </a:p>
          <a:p>
            <a:pPr eaLnBrk="1" hangingPunct="1"/>
            <a:r>
              <a:rPr lang="pt-BR" altLang="pt-BR" dirty="0">
                <a:solidFill>
                  <a:schemeClr val="bg1"/>
                </a:solidFill>
                <a:latin typeface="Segoe UI" panose="020B0502040204020203" pitchFamily="34" charset="0"/>
                <a:cs typeface="Segoe UI" panose="020B0502040204020203" pitchFamily="34" charset="0"/>
              </a:rPr>
              <a:t>	→ Alterações na política de pessoal;</a:t>
            </a:r>
          </a:p>
          <a:p>
            <a:pPr eaLnBrk="1" hangingPunct="1"/>
            <a:r>
              <a:rPr lang="pt-BR" altLang="pt-BR" dirty="0">
                <a:solidFill>
                  <a:schemeClr val="bg1"/>
                </a:solidFill>
                <a:latin typeface="Segoe UI" panose="020B0502040204020203" pitchFamily="34" charset="0"/>
                <a:cs typeface="Segoe UI" panose="020B0502040204020203" pitchFamily="34" charset="0"/>
              </a:rPr>
              <a:t>	→ Fixação de limites para elaboração dos orçamentos dos Poderes</a:t>
            </a:r>
          </a:p>
        </p:txBody>
      </p:sp>
    </p:spTree>
    <p:extLst>
      <p:ext uri="{BB962C8B-B14F-4D97-AF65-F5344CB8AC3E}">
        <p14:creationId xmlns:p14="http://schemas.microsoft.com/office/powerpoint/2010/main" val="1664785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93715672-CE01-4C97-AD32-D9CB72B44F41}"/>
              </a:ext>
            </a:extLst>
          </p:cNvPr>
          <p:cNvSpPr txBox="1">
            <a:spLocks noChangeArrowheads="1"/>
          </p:cNvSpPr>
          <p:nvPr/>
        </p:nvSpPr>
        <p:spPr bwMode="auto">
          <a:xfrm>
            <a:off x="682171" y="769711"/>
            <a:ext cx="8255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pt-BR" altLang="pt-BR" sz="2800" b="1" dirty="0">
                <a:solidFill>
                  <a:schemeClr val="accent6">
                    <a:lumMod val="75000"/>
                  </a:schemeClr>
                </a:solidFill>
                <a:latin typeface="Segoe UI" panose="020B0502040204020203" pitchFamily="34" charset="0"/>
                <a:cs typeface="Segoe UI" panose="020B0502040204020203" pitchFamily="34" charset="0"/>
              </a:rPr>
              <a:t>2. A LEI DE DIRETRIZES ORÇAMENTÁRIAS (LDO)</a:t>
            </a:r>
          </a:p>
          <a:p>
            <a:pPr eaLnBrk="1" hangingPunct="1"/>
            <a:endParaRPr lang="pt-BR" altLang="pt-BR" sz="2800" b="1" dirty="0">
              <a:solidFill>
                <a:schemeClr val="accent6">
                  <a:lumMod val="75000"/>
                </a:schemeClr>
              </a:solidFill>
              <a:latin typeface="Segoe UI" panose="020B0502040204020203" pitchFamily="34" charset="0"/>
              <a:cs typeface="Segoe UI" panose="020B0502040204020203" pitchFamily="34" charset="0"/>
            </a:endParaRPr>
          </a:p>
        </p:txBody>
      </p:sp>
      <p:sp>
        <p:nvSpPr>
          <p:cNvPr id="6" name="CaixaDeTexto 5">
            <a:extLst>
              <a:ext uri="{FF2B5EF4-FFF2-40B4-BE49-F238E27FC236}">
                <a16:creationId xmlns:a16="http://schemas.microsoft.com/office/drawing/2014/main" id="{A0FEF209-6BA4-4BEF-8600-BA80AC3EFD38}"/>
              </a:ext>
            </a:extLst>
          </p:cNvPr>
          <p:cNvSpPr txBox="1">
            <a:spLocks noChangeArrowheads="1"/>
          </p:cNvSpPr>
          <p:nvPr/>
        </p:nvSpPr>
        <p:spPr bwMode="auto">
          <a:xfrm>
            <a:off x="682171" y="1628134"/>
            <a:ext cx="82550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285750" indent="-285750" eaLnBrk="1" hangingPunct="1">
              <a:buFont typeface="Arial" panose="020B0604020202020204" pitchFamily="34" charset="0"/>
              <a:buChar char="•"/>
            </a:pPr>
            <a:r>
              <a:rPr lang="pt-BR" altLang="pt-BR" dirty="0">
                <a:solidFill>
                  <a:schemeClr val="bg1"/>
                </a:solidFill>
                <a:latin typeface="Segoe UI" panose="020B0502040204020203" pitchFamily="34" charset="0"/>
                <a:cs typeface="Segoe UI" panose="020B0502040204020203" pitchFamily="34" charset="0"/>
              </a:rPr>
              <a:t>Com a edição da Lei de Responsabilidade Fiscal (LC 101/2000), novos conteúdos foram introduzidos na LDO.</a:t>
            </a:r>
          </a:p>
          <a:p>
            <a:pPr eaLnBrk="1" hangingPunct="1"/>
            <a:endParaRPr lang="pt-BR" altLang="pt-BR" dirty="0">
              <a:solidFill>
                <a:schemeClr val="bg1"/>
              </a:solidFill>
              <a:latin typeface="Segoe UI" panose="020B0502040204020203" pitchFamily="34" charset="0"/>
              <a:cs typeface="Segoe UI" panose="020B0502040204020203" pitchFamily="34" charset="0"/>
            </a:endParaRPr>
          </a:p>
          <a:p>
            <a:pPr eaLnBrk="1" hangingPunct="1"/>
            <a:r>
              <a:rPr lang="pt-BR" altLang="pt-BR" dirty="0">
                <a:solidFill>
                  <a:schemeClr val="bg1"/>
                </a:solidFill>
                <a:latin typeface="Segoe UI" panose="020B0502040204020203" pitchFamily="34" charset="0"/>
                <a:cs typeface="Segoe UI" panose="020B0502040204020203" pitchFamily="34" charset="0"/>
              </a:rPr>
              <a:t>→ Dispor sobre o equilíbrio entre receitas e despesas (art. 4º, I, “a”);</a:t>
            </a:r>
          </a:p>
          <a:p>
            <a:pPr eaLnBrk="1" hangingPunct="1"/>
            <a:r>
              <a:rPr lang="pt-BR" altLang="pt-BR" dirty="0">
                <a:solidFill>
                  <a:schemeClr val="bg1"/>
                </a:solidFill>
                <a:latin typeface="Segoe UI" panose="020B0502040204020203" pitchFamily="34" charset="0"/>
                <a:cs typeface="Segoe UI" panose="020B0502040204020203" pitchFamily="34" charset="0"/>
              </a:rPr>
              <a:t>→ Estabelecer os critérios e a forma de limitação de empenho, pelo descumprimento das metas de resultado ou se o limite máximo de endividamento for ultrapassado (art. 4º, I, “b”);</a:t>
            </a:r>
          </a:p>
          <a:p>
            <a:pPr eaLnBrk="1" hangingPunct="1"/>
            <a:r>
              <a:rPr lang="pt-BR" altLang="pt-BR" dirty="0">
                <a:solidFill>
                  <a:schemeClr val="bg1"/>
                </a:solidFill>
                <a:latin typeface="Segoe UI" panose="020B0502040204020203" pitchFamily="34" charset="0"/>
                <a:cs typeface="Segoe UI" panose="020B0502040204020203" pitchFamily="34" charset="0"/>
              </a:rPr>
              <a:t>→ Estabelecer normas relativas ao controle de custos e à avaliação dos resultados dos programas financiados com recursos dos orçamentos (art. 4º, I, “e”);</a:t>
            </a:r>
          </a:p>
          <a:p>
            <a:pPr eaLnBrk="1" hangingPunct="1"/>
            <a:r>
              <a:rPr lang="pt-BR" altLang="pt-BR" dirty="0">
                <a:solidFill>
                  <a:schemeClr val="bg1"/>
                </a:solidFill>
                <a:latin typeface="Segoe UI" panose="020B0502040204020203" pitchFamily="34" charset="0"/>
                <a:cs typeface="Segoe UI" panose="020B0502040204020203" pitchFamily="34" charset="0"/>
              </a:rPr>
              <a:t>→ Estabelecer, independentemente de outras disposições legais, condições e exigências específicas para transferências de recursos a entidades públicas e privadas (art. 4º, I, “f ”);</a:t>
            </a:r>
          </a:p>
          <a:p>
            <a:pPr eaLnBrk="1" hangingPunct="1"/>
            <a:r>
              <a:rPr lang="pt-BR" altLang="pt-BR" dirty="0">
                <a:solidFill>
                  <a:schemeClr val="bg1"/>
                </a:solidFill>
                <a:latin typeface="Segoe UI" panose="020B0502040204020203" pitchFamily="34" charset="0"/>
                <a:cs typeface="Segoe UI" panose="020B0502040204020203" pitchFamily="34" charset="0"/>
              </a:rPr>
              <a:t>→ Elaborar o Anexo de Metas Fiscais (art. 4º, §§1º e 2º, I a V), avaliando a renúncia de receitas, as metas de resultado nominal e primário e a expansão das despesas obrigatórias de caráter continuado;</a:t>
            </a:r>
          </a:p>
        </p:txBody>
      </p:sp>
    </p:spTree>
    <p:extLst>
      <p:ext uri="{BB962C8B-B14F-4D97-AF65-F5344CB8AC3E}">
        <p14:creationId xmlns:p14="http://schemas.microsoft.com/office/powerpoint/2010/main" val="4016852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93715672-CE01-4C97-AD32-D9CB72B44F41}"/>
              </a:ext>
            </a:extLst>
          </p:cNvPr>
          <p:cNvSpPr txBox="1">
            <a:spLocks noChangeArrowheads="1"/>
          </p:cNvSpPr>
          <p:nvPr/>
        </p:nvSpPr>
        <p:spPr bwMode="auto">
          <a:xfrm>
            <a:off x="682171" y="769711"/>
            <a:ext cx="8255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pt-BR" altLang="pt-BR" sz="2800" b="1" dirty="0">
                <a:solidFill>
                  <a:schemeClr val="accent6">
                    <a:lumMod val="75000"/>
                  </a:schemeClr>
                </a:solidFill>
                <a:latin typeface="Segoe UI" panose="020B0502040204020203" pitchFamily="34" charset="0"/>
                <a:cs typeface="Segoe UI" panose="020B0502040204020203" pitchFamily="34" charset="0"/>
              </a:rPr>
              <a:t>2. A LEI DE DIRETRIZES ORÇAMENTÁRIAS (LDO)</a:t>
            </a:r>
          </a:p>
          <a:p>
            <a:pPr eaLnBrk="1" hangingPunct="1"/>
            <a:endParaRPr lang="pt-BR" altLang="pt-BR" sz="2800" b="1" dirty="0">
              <a:solidFill>
                <a:schemeClr val="accent6">
                  <a:lumMod val="75000"/>
                </a:schemeClr>
              </a:solidFill>
              <a:latin typeface="Segoe UI" panose="020B0502040204020203" pitchFamily="34" charset="0"/>
              <a:cs typeface="Segoe UI" panose="020B0502040204020203" pitchFamily="34" charset="0"/>
            </a:endParaRPr>
          </a:p>
        </p:txBody>
      </p:sp>
      <p:sp>
        <p:nvSpPr>
          <p:cNvPr id="6" name="CaixaDeTexto 5">
            <a:extLst>
              <a:ext uri="{FF2B5EF4-FFF2-40B4-BE49-F238E27FC236}">
                <a16:creationId xmlns:a16="http://schemas.microsoft.com/office/drawing/2014/main" id="{A0FEF209-6BA4-4BEF-8600-BA80AC3EFD38}"/>
              </a:ext>
            </a:extLst>
          </p:cNvPr>
          <p:cNvSpPr txBox="1">
            <a:spLocks noChangeArrowheads="1"/>
          </p:cNvSpPr>
          <p:nvPr/>
        </p:nvSpPr>
        <p:spPr bwMode="auto">
          <a:xfrm>
            <a:off x="682171" y="1449230"/>
            <a:ext cx="82550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pt-BR" altLang="pt-BR" dirty="0">
                <a:solidFill>
                  <a:schemeClr val="bg1"/>
                </a:solidFill>
                <a:latin typeface="Segoe UI" panose="020B0502040204020203" pitchFamily="34" charset="0"/>
                <a:cs typeface="Segoe UI" panose="020B0502040204020203" pitchFamily="34" charset="0"/>
              </a:rPr>
              <a:t>→ Elaborar o Anexo de Riscos Fiscais, no qual serão avaliados os passivos contingentes e outros riscos capazes de afetar as contas públicas, informando as providências a serem tomadas, caso se concretizem (art. 4º, §3º);</a:t>
            </a:r>
          </a:p>
          <a:p>
            <a:pPr eaLnBrk="1" hangingPunct="1"/>
            <a:r>
              <a:rPr lang="pt-BR" altLang="pt-BR" dirty="0">
                <a:solidFill>
                  <a:schemeClr val="bg1"/>
                </a:solidFill>
                <a:latin typeface="Segoe UI" panose="020B0502040204020203" pitchFamily="34" charset="0"/>
                <a:cs typeface="Segoe UI" panose="020B0502040204020203" pitchFamily="34" charset="0"/>
              </a:rPr>
              <a:t>→ Deve ser objeto de apreciação em audiências públicas a serem realizadas pelo Poder Executivo e pelo Poder Legislativo (art. 48, par. único, I – alterado pela LC 131/2009).</a:t>
            </a:r>
          </a:p>
          <a:p>
            <a:pPr eaLnBrk="1" hangingPunct="1"/>
            <a:endParaRPr lang="pt-BR" altLang="pt-BR" dirty="0">
              <a:solidFill>
                <a:schemeClr val="bg1"/>
              </a:solidFill>
              <a:latin typeface="Segoe UI" panose="020B0502040204020203" pitchFamily="34" charset="0"/>
              <a:cs typeface="Segoe UI" panose="020B0502040204020203" pitchFamily="34" charset="0"/>
            </a:endParaRPr>
          </a:p>
          <a:p>
            <a:pPr eaLnBrk="1" hangingPunct="1"/>
            <a:endParaRPr lang="pt-BR" altLang="pt-BR" dirty="0">
              <a:solidFill>
                <a:schemeClr val="bg1"/>
              </a:solidFill>
              <a:latin typeface="Segoe UI" panose="020B0502040204020203" pitchFamily="34" charset="0"/>
              <a:cs typeface="Segoe UI" panose="020B0502040204020203" pitchFamily="34" charset="0"/>
            </a:endParaRPr>
          </a:p>
          <a:p>
            <a:pPr eaLnBrk="1" hangingPunct="1"/>
            <a:r>
              <a:rPr lang="pt-BR" altLang="pt-BR" b="1" dirty="0">
                <a:solidFill>
                  <a:schemeClr val="bg1"/>
                </a:solidFill>
                <a:latin typeface="Segoe UI" panose="020B0502040204020203" pitchFamily="34" charset="0"/>
                <a:cs typeface="Segoe UI" panose="020B0502040204020203" pitchFamily="34" charset="0"/>
              </a:rPr>
              <a:t>A imputação de penas por descumprimento de dispositivos da LDO</a:t>
            </a:r>
          </a:p>
          <a:p>
            <a:pPr eaLnBrk="1" hangingPunct="1"/>
            <a:endParaRPr lang="pt-BR" altLang="pt-BR" dirty="0">
              <a:solidFill>
                <a:schemeClr val="bg1"/>
              </a:solidFill>
              <a:latin typeface="Segoe UI" panose="020B0502040204020203" pitchFamily="34" charset="0"/>
              <a:cs typeface="Segoe UI" panose="020B0502040204020203" pitchFamily="34" charset="0"/>
            </a:endParaRPr>
          </a:p>
          <a:p>
            <a:pPr marL="285750" indent="-285750" eaLnBrk="1" hangingPunct="1">
              <a:buFont typeface="Arial" panose="020B0604020202020204" pitchFamily="34" charset="0"/>
              <a:buChar char="•"/>
            </a:pPr>
            <a:r>
              <a:rPr lang="pt-BR" altLang="pt-BR" i="1" dirty="0">
                <a:solidFill>
                  <a:schemeClr val="bg1"/>
                </a:solidFill>
                <a:latin typeface="Segoe UI" panose="020B0502040204020203" pitchFamily="34" charset="0"/>
                <a:cs typeface="Segoe UI" panose="020B0502040204020203" pitchFamily="34" charset="0"/>
              </a:rPr>
              <a:t>Ordenar despesa não autorizada por lei</a:t>
            </a:r>
            <a:r>
              <a:rPr lang="pt-BR" altLang="pt-BR" dirty="0">
                <a:solidFill>
                  <a:schemeClr val="bg1"/>
                </a:solidFill>
                <a:latin typeface="Segoe UI" panose="020B0502040204020203" pitchFamily="34" charset="0"/>
                <a:cs typeface="Segoe UI" panose="020B0502040204020203" pitchFamily="34" charset="0"/>
              </a:rPr>
              <a:t>: LRF, arts. 15, 16 e 17; Lei 10.028/2000, art. 359-D. Pena: Reclusão de 01 a 4 anos.</a:t>
            </a:r>
          </a:p>
          <a:p>
            <a:pPr marL="285750" indent="-285750" eaLnBrk="1" hangingPunct="1">
              <a:buFont typeface="Arial" panose="020B0604020202020204" pitchFamily="34" charset="0"/>
              <a:buChar char="•"/>
            </a:pPr>
            <a:endParaRPr lang="pt-BR" altLang="pt-BR" dirty="0">
              <a:solidFill>
                <a:schemeClr val="bg1"/>
              </a:solidFill>
              <a:latin typeface="Segoe UI" panose="020B0502040204020203" pitchFamily="34" charset="0"/>
              <a:cs typeface="Segoe UI" panose="020B0502040204020203" pitchFamily="34" charset="0"/>
            </a:endParaRPr>
          </a:p>
          <a:p>
            <a:pPr marL="285750" indent="-285750" eaLnBrk="1" hangingPunct="1">
              <a:buFont typeface="Arial" panose="020B0604020202020204" pitchFamily="34" charset="0"/>
              <a:buChar char="•"/>
            </a:pPr>
            <a:r>
              <a:rPr lang="pt-BR" altLang="pt-BR" i="1" dirty="0">
                <a:solidFill>
                  <a:schemeClr val="bg1"/>
                </a:solidFill>
                <a:latin typeface="Segoe UI" panose="020B0502040204020203" pitchFamily="34" charset="0"/>
                <a:cs typeface="Segoe UI" panose="020B0502040204020203" pitchFamily="34" charset="0"/>
              </a:rPr>
              <a:t>Apresentar LDO sem Anexo de Metas Fiscais</a:t>
            </a:r>
            <a:r>
              <a:rPr lang="pt-BR" altLang="pt-BR" dirty="0">
                <a:solidFill>
                  <a:schemeClr val="bg1"/>
                </a:solidFill>
                <a:latin typeface="Segoe UI" panose="020B0502040204020203" pitchFamily="34" charset="0"/>
                <a:cs typeface="Segoe UI" panose="020B0502040204020203" pitchFamily="34" charset="0"/>
              </a:rPr>
              <a:t>: LRF, art. 4º, §1º; Lei 10.028/2000, art. 5º, II e §§ 1º e 2º. Pena: Multa de 30% dos vencimentos anuais do gestor</a:t>
            </a:r>
          </a:p>
        </p:txBody>
      </p:sp>
    </p:spTree>
    <p:extLst>
      <p:ext uri="{BB962C8B-B14F-4D97-AF65-F5344CB8AC3E}">
        <p14:creationId xmlns:p14="http://schemas.microsoft.com/office/powerpoint/2010/main" val="1229854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93715672-CE01-4C97-AD32-D9CB72B44F41}"/>
              </a:ext>
            </a:extLst>
          </p:cNvPr>
          <p:cNvSpPr txBox="1">
            <a:spLocks noChangeArrowheads="1"/>
          </p:cNvSpPr>
          <p:nvPr/>
        </p:nvSpPr>
        <p:spPr bwMode="auto">
          <a:xfrm>
            <a:off x="682171" y="769711"/>
            <a:ext cx="8255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pt-BR" altLang="pt-BR" sz="2800" b="1" dirty="0">
                <a:solidFill>
                  <a:schemeClr val="accent6">
                    <a:lumMod val="75000"/>
                  </a:schemeClr>
                </a:solidFill>
                <a:latin typeface="Segoe UI" panose="020B0502040204020203" pitchFamily="34" charset="0"/>
                <a:cs typeface="Segoe UI" panose="020B0502040204020203" pitchFamily="34" charset="0"/>
              </a:rPr>
              <a:t>2. A LEI DE DIRETRIZES ORÇAMENTÁRIAS (LDO)</a:t>
            </a:r>
          </a:p>
          <a:p>
            <a:pPr eaLnBrk="1" hangingPunct="1"/>
            <a:endParaRPr lang="pt-BR" altLang="pt-BR" sz="2800" b="1" dirty="0">
              <a:solidFill>
                <a:schemeClr val="accent6">
                  <a:lumMod val="75000"/>
                </a:schemeClr>
              </a:solidFill>
              <a:latin typeface="Segoe UI" panose="020B0502040204020203" pitchFamily="34" charset="0"/>
              <a:cs typeface="Segoe UI" panose="020B0502040204020203" pitchFamily="34" charset="0"/>
            </a:endParaRPr>
          </a:p>
        </p:txBody>
      </p:sp>
      <p:sp>
        <p:nvSpPr>
          <p:cNvPr id="6" name="CaixaDeTexto 5">
            <a:extLst>
              <a:ext uri="{FF2B5EF4-FFF2-40B4-BE49-F238E27FC236}">
                <a16:creationId xmlns:a16="http://schemas.microsoft.com/office/drawing/2014/main" id="{A0FEF209-6BA4-4BEF-8600-BA80AC3EFD38}"/>
              </a:ext>
            </a:extLst>
          </p:cNvPr>
          <p:cNvSpPr txBox="1">
            <a:spLocks noChangeArrowheads="1"/>
          </p:cNvSpPr>
          <p:nvPr/>
        </p:nvSpPr>
        <p:spPr bwMode="auto">
          <a:xfrm>
            <a:off x="682171" y="1449230"/>
            <a:ext cx="82550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pt-BR" altLang="pt-BR" b="1" dirty="0">
                <a:solidFill>
                  <a:schemeClr val="bg1"/>
                </a:solidFill>
                <a:latin typeface="Segoe UI" panose="020B0502040204020203" pitchFamily="34" charset="0"/>
                <a:cs typeface="Segoe UI" panose="020B0502040204020203" pitchFamily="34" charset="0"/>
              </a:rPr>
              <a:t>Modelo dos Demonstrativos</a:t>
            </a:r>
          </a:p>
          <a:p>
            <a:pPr eaLnBrk="1" hangingPunct="1"/>
            <a:endParaRPr lang="pt-BR" altLang="pt-BR" dirty="0">
              <a:solidFill>
                <a:schemeClr val="bg1"/>
              </a:solidFill>
              <a:latin typeface="Segoe UI" panose="020B0502040204020203" pitchFamily="34" charset="0"/>
              <a:cs typeface="Segoe UI" panose="020B0502040204020203" pitchFamily="34" charset="0"/>
            </a:endParaRPr>
          </a:p>
          <a:p>
            <a:pPr marL="285750" indent="-285750" eaLnBrk="1" hangingPunct="1">
              <a:buFont typeface="Arial" panose="020B0604020202020204" pitchFamily="34" charset="0"/>
              <a:buChar char="•"/>
            </a:pPr>
            <a:r>
              <a:rPr lang="pt-BR" altLang="pt-BR" dirty="0">
                <a:solidFill>
                  <a:schemeClr val="bg1"/>
                </a:solidFill>
                <a:latin typeface="Segoe UI" panose="020B0502040204020203" pitchFamily="34" charset="0"/>
                <a:cs typeface="Segoe UI" panose="020B0502040204020203" pitchFamily="34" charset="0"/>
              </a:rPr>
              <a:t>A Secretaria do Tesouro Nacional (STN), editando Portarias Interministeriais e Portarias Conjuntas, a fim de dar cumprimento ao preceito da LRF, vem disciplinando e modelando o Anexo de Metas Fiscais através dos seguintes demonstrativos:</a:t>
            </a:r>
          </a:p>
          <a:p>
            <a:pPr eaLnBrk="1" hangingPunct="1"/>
            <a:r>
              <a:rPr lang="pt-BR" altLang="pt-BR" dirty="0">
                <a:solidFill>
                  <a:schemeClr val="bg1"/>
                </a:solidFill>
                <a:latin typeface="Segoe UI" panose="020B0502040204020203" pitchFamily="34" charset="0"/>
                <a:cs typeface="Segoe UI" panose="020B0502040204020203" pitchFamily="34" charset="0"/>
              </a:rPr>
              <a:t>	→ Demonstrativo I – Metas Anuais;</a:t>
            </a:r>
          </a:p>
          <a:p>
            <a:pPr eaLnBrk="1" hangingPunct="1"/>
            <a:r>
              <a:rPr lang="pt-BR" altLang="pt-BR" dirty="0">
                <a:solidFill>
                  <a:schemeClr val="bg1"/>
                </a:solidFill>
                <a:latin typeface="Segoe UI" panose="020B0502040204020203" pitchFamily="34" charset="0"/>
                <a:cs typeface="Segoe UI" panose="020B0502040204020203" pitchFamily="34" charset="0"/>
              </a:rPr>
              <a:t>	→ Demonstrativo II – Avaliação do Cumprimento das Metas</a:t>
            </a:r>
          </a:p>
          <a:p>
            <a:pPr eaLnBrk="1" hangingPunct="1"/>
            <a:r>
              <a:rPr lang="pt-BR" altLang="pt-BR" dirty="0">
                <a:solidFill>
                  <a:schemeClr val="bg1"/>
                </a:solidFill>
                <a:latin typeface="Segoe UI" panose="020B0502040204020203" pitchFamily="34" charset="0"/>
                <a:cs typeface="Segoe UI" panose="020B0502040204020203" pitchFamily="34" charset="0"/>
              </a:rPr>
              <a:t>	→ Fiscais do Exercício Anterior;</a:t>
            </a:r>
          </a:p>
          <a:p>
            <a:pPr eaLnBrk="1" hangingPunct="1"/>
            <a:r>
              <a:rPr lang="pt-BR" altLang="pt-BR" dirty="0">
                <a:solidFill>
                  <a:schemeClr val="bg1"/>
                </a:solidFill>
                <a:latin typeface="Segoe UI" panose="020B0502040204020203" pitchFamily="34" charset="0"/>
                <a:cs typeface="Segoe UI" panose="020B0502040204020203" pitchFamily="34" charset="0"/>
              </a:rPr>
              <a:t>	→ Demonstrativo III – Metas Fiscais Atuais Comparadas com as Metas Fiscais Fixadas nos Três Exercícios Anteriores;</a:t>
            </a:r>
          </a:p>
          <a:p>
            <a:pPr eaLnBrk="1" hangingPunct="1"/>
            <a:r>
              <a:rPr lang="pt-BR" altLang="pt-BR" dirty="0">
                <a:solidFill>
                  <a:schemeClr val="bg1"/>
                </a:solidFill>
                <a:latin typeface="Segoe UI" panose="020B0502040204020203" pitchFamily="34" charset="0"/>
                <a:cs typeface="Segoe UI" panose="020B0502040204020203" pitchFamily="34" charset="0"/>
              </a:rPr>
              <a:t>	→ Demonstrativo IV – Evolução do Patrimônio Líquido;</a:t>
            </a:r>
          </a:p>
          <a:p>
            <a:pPr eaLnBrk="1" hangingPunct="1"/>
            <a:r>
              <a:rPr lang="pt-BR" altLang="pt-BR" dirty="0">
                <a:solidFill>
                  <a:schemeClr val="bg1"/>
                </a:solidFill>
                <a:latin typeface="Segoe UI" panose="020B0502040204020203" pitchFamily="34" charset="0"/>
                <a:cs typeface="Segoe UI" panose="020B0502040204020203" pitchFamily="34" charset="0"/>
              </a:rPr>
              <a:t>	→ Demonstrativo V – Origem e Aplicação dos Recursos Obtidos com a Alienação de Ativos;</a:t>
            </a:r>
          </a:p>
          <a:p>
            <a:pPr eaLnBrk="1" hangingPunct="1"/>
            <a:r>
              <a:rPr lang="pt-BR" altLang="pt-BR" dirty="0">
                <a:solidFill>
                  <a:schemeClr val="bg1"/>
                </a:solidFill>
                <a:latin typeface="Segoe UI" panose="020B0502040204020203" pitchFamily="34" charset="0"/>
                <a:cs typeface="Segoe UI" panose="020B0502040204020203" pitchFamily="34" charset="0"/>
              </a:rPr>
              <a:t>	→ Demonstrativo VI – Avaliação da Situação Financeira e Atuarial do RPPS;</a:t>
            </a:r>
          </a:p>
          <a:p>
            <a:pPr eaLnBrk="1" hangingPunct="1"/>
            <a:r>
              <a:rPr lang="pt-BR" altLang="pt-BR" dirty="0">
                <a:solidFill>
                  <a:schemeClr val="bg1"/>
                </a:solidFill>
                <a:latin typeface="Segoe UI" panose="020B0502040204020203" pitchFamily="34" charset="0"/>
                <a:cs typeface="Segoe UI" panose="020B0502040204020203" pitchFamily="34" charset="0"/>
              </a:rPr>
              <a:t>	→ Demonstrativo VII – Estimativa e Compensação da Renúncia de Receita;</a:t>
            </a:r>
          </a:p>
        </p:txBody>
      </p:sp>
    </p:spTree>
    <p:extLst>
      <p:ext uri="{BB962C8B-B14F-4D97-AF65-F5344CB8AC3E}">
        <p14:creationId xmlns:p14="http://schemas.microsoft.com/office/powerpoint/2010/main" val="2701431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93715672-CE01-4C97-AD32-D9CB72B44F41}"/>
              </a:ext>
            </a:extLst>
          </p:cNvPr>
          <p:cNvSpPr txBox="1">
            <a:spLocks noChangeArrowheads="1"/>
          </p:cNvSpPr>
          <p:nvPr/>
        </p:nvSpPr>
        <p:spPr bwMode="auto">
          <a:xfrm>
            <a:off x="682171" y="769711"/>
            <a:ext cx="8255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pt-BR" altLang="pt-BR" sz="2800" b="1" dirty="0">
                <a:solidFill>
                  <a:schemeClr val="accent6">
                    <a:lumMod val="75000"/>
                  </a:schemeClr>
                </a:solidFill>
                <a:latin typeface="Segoe UI" panose="020B0502040204020203" pitchFamily="34" charset="0"/>
                <a:cs typeface="Segoe UI" panose="020B0502040204020203" pitchFamily="34" charset="0"/>
              </a:rPr>
              <a:t>2. A LEI DE DIRETRIZES ORÇAMENTÁRIAS (LDO)</a:t>
            </a:r>
          </a:p>
          <a:p>
            <a:pPr eaLnBrk="1" hangingPunct="1"/>
            <a:endParaRPr lang="pt-BR" altLang="pt-BR" sz="2800" b="1" dirty="0">
              <a:solidFill>
                <a:schemeClr val="accent6">
                  <a:lumMod val="75000"/>
                </a:schemeClr>
              </a:solidFill>
              <a:latin typeface="Segoe UI" panose="020B0502040204020203" pitchFamily="34" charset="0"/>
              <a:cs typeface="Segoe UI" panose="020B0502040204020203" pitchFamily="34" charset="0"/>
            </a:endParaRPr>
          </a:p>
        </p:txBody>
      </p:sp>
      <p:sp>
        <p:nvSpPr>
          <p:cNvPr id="6" name="CaixaDeTexto 5">
            <a:extLst>
              <a:ext uri="{FF2B5EF4-FFF2-40B4-BE49-F238E27FC236}">
                <a16:creationId xmlns:a16="http://schemas.microsoft.com/office/drawing/2014/main" id="{A0FEF209-6BA4-4BEF-8600-BA80AC3EFD38}"/>
              </a:ext>
            </a:extLst>
          </p:cNvPr>
          <p:cNvSpPr txBox="1">
            <a:spLocks noChangeArrowheads="1"/>
          </p:cNvSpPr>
          <p:nvPr/>
        </p:nvSpPr>
        <p:spPr bwMode="auto">
          <a:xfrm>
            <a:off x="682171" y="1449230"/>
            <a:ext cx="825500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pt-BR" altLang="pt-BR" b="1" dirty="0">
                <a:solidFill>
                  <a:schemeClr val="bg1"/>
                </a:solidFill>
                <a:latin typeface="Segoe UI" panose="020B0502040204020203" pitchFamily="34" charset="0"/>
                <a:cs typeface="Segoe UI" panose="020B0502040204020203" pitchFamily="34" charset="0"/>
              </a:rPr>
              <a:t>Modelo dos Demonstrativos</a:t>
            </a:r>
          </a:p>
          <a:p>
            <a:pPr eaLnBrk="1" hangingPunct="1"/>
            <a:endParaRPr lang="pt-BR" altLang="pt-BR" dirty="0">
              <a:solidFill>
                <a:schemeClr val="bg1"/>
              </a:solidFill>
              <a:latin typeface="Segoe UI" panose="020B0502040204020203" pitchFamily="34" charset="0"/>
              <a:cs typeface="Segoe UI" panose="020B0502040204020203" pitchFamily="34" charset="0"/>
            </a:endParaRPr>
          </a:p>
          <a:p>
            <a:pPr eaLnBrk="1" hangingPunct="1"/>
            <a:r>
              <a:rPr lang="pt-BR" altLang="pt-BR" dirty="0">
                <a:solidFill>
                  <a:schemeClr val="bg1"/>
                </a:solidFill>
                <a:latin typeface="Segoe UI" panose="020B0502040204020203" pitchFamily="34" charset="0"/>
                <a:cs typeface="Segoe UI" panose="020B0502040204020203" pitchFamily="34" charset="0"/>
              </a:rPr>
              <a:t>	→ Demonstrativo VIII – Margem de Expansão das Despesas Obrigatórias de Caráter Continuado</a:t>
            </a:r>
          </a:p>
          <a:p>
            <a:pPr eaLnBrk="1" hangingPunct="1"/>
            <a:endParaRPr lang="pt-BR" altLang="pt-BR" dirty="0">
              <a:solidFill>
                <a:schemeClr val="bg1"/>
              </a:solidFill>
              <a:latin typeface="Segoe UI" panose="020B0502040204020203" pitchFamily="34" charset="0"/>
              <a:cs typeface="Segoe UI" panose="020B0502040204020203" pitchFamily="34" charset="0"/>
            </a:endParaRPr>
          </a:p>
          <a:p>
            <a:pPr eaLnBrk="1" hangingPunct="1"/>
            <a:endParaRPr lang="pt-BR" altLang="pt-BR" dirty="0">
              <a:solidFill>
                <a:schemeClr val="bg1"/>
              </a:solidFill>
              <a:latin typeface="Segoe UI" panose="020B0502040204020203" pitchFamily="34" charset="0"/>
              <a:cs typeface="Segoe UI" panose="020B0502040204020203" pitchFamily="34" charset="0"/>
            </a:endParaRPr>
          </a:p>
          <a:p>
            <a:pPr eaLnBrk="1" hangingPunct="1"/>
            <a:r>
              <a:rPr lang="pt-BR" altLang="pt-BR" b="1" dirty="0">
                <a:solidFill>
                  <a:schemeClr val="bg1"/>
                </a:solidFill>
                <a:latin typeface="Segoe UI" panose="020B0502040204020203" pitchFamily="34" charset="0"/>
                <a:cs typeface="Segoe UI" panose="020B0502040204020203" pitchFamily="34" charset="0"/>
              </a:rPr>
              <a:t>Quantificação Financeira</a:t>
            </a:r>
          </a:p>
          <a:p>
            <a:pPr eaLnBrk="1" hangingPunct="1"/>
            <a:endParaRPr lang="pt-BR" altLang="pt-BR" b="1" dirty="0">
              <a:solidFill>
                <a:schemeClr val="bg1"/>
              </a:solidFill>
              <a:latin typeface="Segoe UI" panose="020B0502040204020203" pitchFamily="34" charset="0"/>
              <a:cs typeface="Segoe UI" panose="020B0502040204020203" pitchFamily="34" charset="0"/>
            </a:endParaRPr>
          </a:p>
          <a:p>
            <a:pPr marL="285750" indent="-285750" eaLnBrk="1" hangingPunct="1">
              <a:buFont typeface="Arial" panose="020B0604020202020204" pitchFamily="34" charset="0"/>
              <a:buChar char="•"/>
            </a:pPr>
            <a:r>
              <a:rPr lang="pt-BR" altLang="pt-BR" dirty="0">
                <a:solidFill>
                  <a:schemeClr val="bg1"/>
                </a:solidFill>
                <a:latin typeface="Segoe UI" panose="020B0502040204020203" pitchFamily="34" charset="0"/>
                <a:cs typeface="Segoe UI" panose="020B0502040204020203" pitchFamily="34" charset="0"/>
              </a:rPr>
              <a:t>Há de se fazer uma divisão no conteúdo da LDO → Na parte referente à orientação para a elaboração do orçamento (prioridades, metas do PPA, estabelecimento de critérios para alcançar o equilíbrio entre receitas e despesas, critérios para limitação de empenho, metodologia para projeção dos gastos e das receitas, definição das despesas com pessoal e referente às alterações na legislação tributária), não há exigência de quantificação.</a:t>
            </a:r>
          </a:p>
          <a:p>
            <a:pPr marL="285750" indent="-285750" eaLnBrk="1" hangingPunct="1">
              <a:buFont typeface="Arial" panose="020B0604020202020204" pitchFamily="34" charset="0"/>
              <a:buChar char="•"/>
            </a:pPr>
            <a:endParaRPr lang="pt-BR" altLang="pt-BR" dirty="0">
              <a:solidFill>
                <a:schemeClr val="bg1"/>
              </a:solidFill>
              <a:latin typeface="Segoe UI" panose="020B0502040204020203" pitchFamily="34" charset="0"/>
              <a:cs typeface="Segoe UI" panose="020B0502040204020203" pitchFamily="34" charset="0"/>
            </a:endParaRPr>
          </a:p>
          <a:p>
            <a:pPr marL="285750" indent="-285750" eaLnBrk="1" hangingPunct="1">
              <a:buFont typeface="Arial" panose="020B0604020202020204" pitchFamily="34" charset="0"/>
              <a:buChar char="•"/>
            </a:pPr>
            <a:r>
              <a:rPr lang="pt-BR" altLang="pt-BR" dirty="0">
                <a:solidFill>
                  <a:schemeClr val="bg1"/>
                </a:solidFill>
                <a:latin typeface="Segoe UI" panose="020B0502040204020203" pitchFamily="34" charset="0"/>
                <a:cs typeface="Segoe UI" panose="020B0502040204020203" pitchFamily="34" charset="0"/>
              </a:rPr>
              <a:t>Porém, a LRF, ao tratar especificamente dos Anexos de Metas e Riscos Fiscais (art. 4º), exige a expressão de valores (necessidade de quantificação).</a:t>
            </a:r>
          </a:p>
        </p:txBody>
      </p:sp>
    </p:spTree>
    <p:extLst>
      <p:ext uri="{BB962C8B-B14F-4D97-AF65-F5344CB8AC3E}">
        <p14:creationId xmlns:p14="http://schemas.microsoft.com/office/powerpoint/2010/main" val="357534122"/>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387A61E35DB5CE48BE997CF70DE87EA1" ma:contentTypeVersion="2" ma:contentTypeDescription="Crie um novo documento." ma:contentTypeScope="" ma:versionID="a549a47a8ae1d380d7374347154bcc22">
  <xsd:schema xmlns:xsd="http://www.w3.org/2001/XMLSchema" xmlns:xs="http://www.w3.org/2001/XMLSchema" xmlns:p="http://schemas.microsoft.com/office/2006/metadata/properties" xmlns:ns2="17022a5f-2bf0-400a-9923-96566c5d211d" targetNamespace="http://schemas.microsoft.com/office/2006/metadata/properties" ma:root="true" ma:fieldsID="26797b1dcdc057aacd95291c0fd73bd0" ns2:_="">
    <xsd:import namespace="17022a5f-2bf0-400a-9923-96566c5d211d"/>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022a5f-2bf0-400a-9923-96566c5d211d" elementFormDefault="qualified">
    <xsd:import namespace="http://schemas.microsoft.com/office/2006/documentManagement/types"/>
    <xsd:import namespace="http://schemas.microsoft.com/office/infopath/2007/PartnerControls"/>
    <xsd:element name="SharedWithUsers" ma:index="8" nillable="true" ma:displayName="Compartilhado com"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hes de Compartilhado Com"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267D16B-D750-4F12-9398-FDFD80DEDB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022a5f-2bf0-400a-9923-96566c5d21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2973</TotalTime>
  <Words>4215</Words>
  <Application>Microsoft Office PowerPoint</Application>
  <PresentationFormat>Apresentação na tela (4:3)</PresentationFormat>
  <Paragraphs>309</Paragraphs>
  <Slides>27</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27</vt:i4>
      </vt:variant>
    </vt:vector>
  </HeadingPairs>
  <TitlesOfParts>
    <vt:vector size="32" baseType="lpstr">
      <vt:lpstr>Arial</vt:lpstr>
      <vt:lpstr>Calibri</vt:lpstr>
      <vt:lpstr>Segoe UI</vt:lpstr>
      <vt:lpstr>Segoe UI Semibold</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Larissa Almeida</dc:creator>
  <cp:lastModifiedBy>Larissa Guerra</cp:lastModifiedBy>
  <cp:revision>1104</cp:revision>
  <dcterms:created xsi:type="dcterms:W3CDTF">2015-11-13T17:02:07Z</dcterms:created>
  <dcterms:modified xsi:type="dcterms:W3CDTF">2021-08-11T22:08:33Z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0x010100387A61E35DB5CE48BE997CF70DE87EA1</vt:lpwstr>
  </property>
</Properties>
</file>