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527" r:id="rId3"/>
    <p:sldId id="528" r:id="rId4"/>
    <p:sldId id="481" r:id="rId5"/>
    <p:sldId id="531" r:id="rId6"/>
    <p:sldId id="485" r:id="rId7"/>
    <p:sldId id="533" r:id="rId8"/>
    <p:sldId id="534" r:id="rId9"/>
    <p:sldId id="535" r:id="rId10"/>
    <p:sldId id="536" r:id="rId11"/>
    <p:sldId id="537" r:id="rId12"/>
    <p:sldId id="529" r:id="rId13"/>
    <p:sldId id="538" r:id="rId14"/>
    <p:sldId id="539" r:id="rId15"/>
    <p:sldId id="499" r:id="rId16"/>
    <p:sldId id="540" r:id="rId17"/>
    <p:sldId id="541" r:id="rId18"/>
    <p:sldId id="542" r:id="rId19"/>
    <p:sldId id="543" r:id="rId20"/>
    <p:sldId id="517" r:id="rId21"/>
    <p:sldId id="544" r:id="rId22"/>
    <p:sldId id="545" r:id="rId23"/>
    <p:sldId id="547" r:id="rId24"/>
    <p:sldId id="548" r:id="rId25"/>
    <p:sldId id="549" r:id="rId26"/>
    <p:sldId id="550" r:id="rId27"/>
    <p:sldId id="551" r:id="rId28"/>
    <p:sldId id="552" r:id="rId29"/>
    <p:sldId id="553" r:id="rId30"/>
    <p:sldId id="554" r:id="rId31"/>
    <p:sldId id="530" r:id="rId3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E24"/>
    <a:srgbClr val="090909"/>
    <a:srgbClr val="C02D2D"/>
    <a:srgbClr val="B74635"/>
    <a:srgbClr val="636363"/>
    <a:srgbClr val="BE021D"/>
    <a:srgbClr val="748D9C"/>
    <a:srgbClr val="5884A1"/>
    <a:srgbClr val="AD9F14"/>
    <a:srgbClr val="A1A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88330" autoAdjust="0"/>
  </p:normalViewPr>
  <p:slideViewPr>
    <p:cSldViewPr snapToGrid="0">
      <p:cViewPr varScale="1">
        <p:scale>
          <a:sx n="66" d="100"/>
          <a:sy n="66" d="100"/>
        </p:scale>
        <p:origin x="1800" y="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77C38C9C-A838-4FB4-94A7-8FA7590C5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749E7B2-2EBD-458B-BF14-6DD53BC4BC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33E2B9-35D0-43C3-9EBA-2986C44BCF46}" type="datetimeFigureOut">
              <a:rPr lang="pt-BR"/>
              <a:pPr>
                <a:defRPr/>
              </a:pPr>
              <a:t>2/9/2021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C567469-FEC6-4ED8-9263-AD4A0A48AA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EF1ED08-F274-4DF7-9F57-D3B0CCC5EF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417441-3693-4628-AD87-E76146F708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7EC553D0-729D-4C30-A265-E8D8F7EB8B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269D0CE-D547-4891-9CD0-03BC818D01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84164C-7D6C-4D5C-A088-45FAF42BA728}" type="datetimeFigureOut">
              <a:rPr lang="pt-BR"/>
              <a:pPr>
                <a:defRPr/>
              </a:pPr>
              <a:t>2/9/2021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BB117B55-C6E2-46CE-BD75-DC6E5F4679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5FEEA27A-E461-4A8C-8C74-D59B79B09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20A90D0-88D4-4041-B5EB-37DC76EDE4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8624DD2-1789-40B5-AFAD-BD3DD159A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CCF83E-1DC4-498B-823C-570BD01E11B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686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66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51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A35D530-2448-42A9-AC2A-3AD1ADC5A715}"/>
              </a:ext>
            </a:extLst>
          </p:cNvPr>
          <p:cNvSpPr/>
          <p:nvPr userDrawn="1"/>
        </p:nvSpPr>
        <p:spPr>
          <a:xfrm>
            <a:off x="9347200" y="177800"/>
            <a:ext cx="1798638" cy="360363"/>
          </a:xfrm>
          <a:prstGeom prst="rect">
            <a:avLst/>
          </a:prstGeom>
          <a:solidFill>
            <a:srgbClr val="257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FA0F8BA-94A2-4DB4-BCA0-5D9FCB620691}"/>
              </a:ext>
            </a:extLst>
          </p:cNvPr>
          <p:cNvSpPr/>
          <p:nvPr userDrawn="1"/>
        </p:nvSpPr>
        <p:spPr>
          <a:xfrm>
            <a:off x="9347200" y="538163"/>
            <a:ext cx="1798638" cy="360362"/>
          </a:xfrm>
          <a:prstGeom prst="rect">
            <a:avLst/>
          </a:prstGeom>
          <a:solidFill>
            <a:srgbClr val="2E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1E37FF3-5ED3-4082-8241-550E68F3C4B5}"/>
              </a:ext>
            </a:extLst>
          </p:cNvPr>
          <p:cNvSpPr/>
          <p:nvPr userDrawn="1"/>
        </p:nvSpPr>
        <p:spPr>
          <a:xfrm>
            <a:off x="9347200" y="1258888"/>
            <a:ext cx="1798638" cy="360362"/>
          </a:xfrm>
          <a:prstGeom prst="rect">
            <a:avLst/>
          </a:prstGeom>
          <a:solidFill>
            <a:srgbClr val="2E8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5E3D021-4F87-4AC6-8117-AD20CA5905F4}"/>
              </a:ext>
            </a:extLst>
          </p:cNvPr>
          <p:cNvSpPr/>
          <p:nvPr userDrawn="1"/>
        </p:nvSpPr>
        <p:spPr>
          <a:xfrm>
            <a:off x="9347200" y="2338388"/>
            <a:ext cx="1798638" cy="360362"/>
          </a:xfrm>
          <a:prstGeom prst="rect">
            <a:avLst/>
          </a:prstGeom>
          <a:solidFill>
            <a:srgbClr val="D1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27393EE-3A31-4A43-BA35-47973D17F7D3}"/>
              </a:ext>
            </a:extLst>
          </p:cNvPr>
          <p:cNvSpPr/>
          <p:nvPr userDrawn="1"/>
        </p:nvSpPr>
        <p:spPr>
          <a:xfrm>
            <a:off x="9347200" y="1978025"/>
            <a:ext cx="1798638" cy="360363"/>
          </a:xfrm>
          <a:prstGeom prst="rect">
            <a:avLst/>
          </a:prstGeom>
          <a:solidFill>
            <a:srgbClr val="B7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6DA6FBD-4E25-4BA3-989F-AFD84DB396ED}"/>
              </a:ext>
            </a:extLst>
          </p:cNvPr>
          <p:cNvSpPr/>
          <p:nvPr userDrawn="1"/>
        </p:nvSpPr>
        <p:spPr>
          <a:xfrm>
            <a:off x="9347200" y="3043238"/>
            <a:ext cx="1798638" cy="358775"/>
          </a:xfrm>
          <a:prstGeom prst="rect">
            <a:avLst/>
          </a:prstGeom>
          <a:solidFill>
            <a:srgbClr val="FFB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9572FAA8-58C7-4CD1-BF79-CC6FECCACC18}"/>
              </a:ext>
            </a:extLst>
          </p:cNvPr>
          <p:cNvSpPr/>
          <p:nvPr userDrawn="1"/>
        </p:nvSpPr>
        <p:spPr>
          <a:xfrm>
            <a:off x="9347200" y="1619250"/>
            <a:ext cx="1798638" cy="358775"/>
          </a:xfrm>
          <a:prstGeom prst="rect">
            <a:avLst/>
          </a:prstGeom>
          <a:solidFill>
            <a:srgbClr val="87B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8498D563-215F-4E24-90BB-450AA7A8649B}"/>
              </a:ext>
            </a:extLst>
          </p:cNvPr>
          <p:cNvSpPr/>
          <p:nvPr userDrawn="1"/>
        </p:nvSpPr>
        <p:spPr>
          <a:xfrm>
            <a:off x="9347200" y="898525"/>
            <a:ext cx="1798638" cy="360363"/>
          </a:xfrm>
          <a:prstGeom prst="rect">
            <a:avLst/>
          </a:prstGeom>
          <a:solidFill>
            <a:srgbClr val="748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1789FA65-7C9B-424A-9F62-3B5E0CB69F80}"/>
              </a:ext>
            </a:extLst>
          </p:cNvPr>
          <p:cNvSpPr/>
          <p:nvPr userDrawn="1"/>
        </p:nvSpPr>
        <p:spPr>
          <a:xfrm>
            <a:off x="9347200" y="2698750"/>
            <a:ext cx="1798638" cy="360363"/>
          </a:xfrm>
          <a:prstGeom prst="rect">
            <a:avLst/>
          </a:prstGeom>
          <a:solidFill>
            <a:srgbClr val="FB7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F6EC606-3381-4439-BBFD-276A3E671041}"/>
              </a:ext>
            </a:extLst>
          </p:cNvPr>
          <p:cNvSpPr/>
          <p:nvPr userDrawn="1"/>
        </p:nvSpPr>
        <p:spPr>
          <a:xfrm>
            <a:off x="9702800" y="177800"/>
            <a:ext cx="360363" cy="32242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74EF6A1-064F-4AF9-9ABA-D360D9E8D79C}"/>
              </a:ext>
            </a:extLst>
          </p:cNvPr>
          <p:cNvSpPr/>
          <p:nvPr userDrawn="1"/>
        </p:nvSpPr>
        <p:spPr>
          <a:xfrm>
            <a:off x="10064750" y="177800"/>
            <a:ext cx="358775" cy="322421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ADBC5D29-DCF9-4CE6-BB4F-A0EE31D59349}"/>
              </a:ext>
            </a:extLst>
          </p:cNvPr>
          <p:cNvSpPr/>
          <p:nvPr userDrawn="1"/>
        </p:nvSpPr>
        <p:spPr>
          <a:xfrm>
            <a:off x="10425113" y="177800"/>
            <a:ext cx="360362" cy="322421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F2F533E7-F4F0-4C6C-953D-F512C3F28592}"/>
              </a:ext>
            </a:extLst>
          </p:cNvPr>
          <p:cNvSpPr/>
          <p:nvPr userDrawn="1"/>
        </p:nvSpPr>
        <p:spPr>
          <a:xfrm>
            <a:off x="10787063" y="177800"/>
            <a:ext cx="358775" cy="32242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9905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7608120-4886-473D-A239-94FB0D6AE0F3}"/>
              </a:ext>
            </a:extLst>
          </p:cNvPr>
          <p:cNvSpPr/>
          <p:nvPr userDrawn="1"/>
        </p:nvSpPr>
        <p:spPr>
          <a:xfrm>
            <a:off x="9347200" y="177800"/>
            <a:ext cx="1798638" cy="360363"/>
          </a:xfrm>
          <a:prstGeom prst="rect">
            <a:avLst/>
          </a:prstGeom>
          <a:solidFill>
            <a:srgbClr val="257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902CAF85-F071-43F3-B779-ED91FAD05F77}"/>
              </a:ext>
            </a:extLst>
          </p:cNvPr>
          <p:cNvSpPr/>
          <p:nvPr userDrawn="1"/>
        </p:nvSpPr>
        <p:spPr>
          <a:xfrm>
            <a:off x="9347200" y="538163"/>
            <a:ext cx="1798638" cy="360362"/>
          </a:xfrm>
          <a:prstGeom prst="rect">
            <a:avLst/>
          </a:prstGeom>
          <a:solidFill>
            <a:srgbClr val="2E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5F01C87-3CF9-4C4D-8E0E-B8BEAAED150B}"/>
              </a:ext>
            </a:extLst>
          </p:cNvPr>
          <p:cNvSpPr/>
          <p:nvPr userDrawn="1"/>
        </p:nvSpPr>
        <p:spPr>
          <a:xfrm>
            <a:off x="9347200" y="1258888"/>
            <a:ext cx="1798638" cy="360362"/>
          </a:xfrm>
          <a:prstGeom prst="rect">
            <a:avLst/>
          </a:prstGeom>
          <a:solidFill>
            <a:srgbClr val="2E8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AAE947F0-10BB-4958-8715-DAAB4CD753B5}"/>
              </a:ext>
            </a:extLst>
          </p:cNvPr>
          <p:cNvSpPr/>
          <p:nvPr userDrawn="1"/>
        </p:nvSpPr>
        <p:spPr>
          <a:xfrm>
            <a:off x="9347200" y="2338388"/>
            <a:ext cx="1798638" cy="360362"/>
          </a:xfrm>
          <a:prstGeom prst="rect">
            <a:avLst/>
          </a:prstGeom>
          <a:solidFill>
            <a:srgbClr val="D1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A8D46EA-8143-4F4C-A69F-9382A02C35D0}"/>
              </a:ext>
            </a:extLst>
          </p:cNvPr>
          <p:cNvSpPr/>
          <p:nvPr userDrawn="1"/>
        </p:nvSpPr>
        <p:spPr>
          <a:xfrm>
            <a:off x="9347200" y="1978025"/>
            <a:ext cx="1798638" cy="360363"/>
          </a:xfrm>
          <a:prstGeom prst="rect">
            <a:avLst/>
          </a:prstGeom>
          <a:solidFill>
            <a:srgbClr val="B7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330A10C6-6703-40EC-84A9-F0455F9B0EEC}"/>
              </a:ext>
            </a:extLst>
          </p:cNvPr>
          <p:cNvSpPr/>
          <p:nvPr userDrawn="1"/>
        </p:nvSpPr>
        <p:spPr>
          <a:xfrm>
            <a:off x="9347200" y="3043238"/>
            <a:ext cx="1798638" cy="358775"/>
          </a:xfrm>
          <a:prstGeom prst="rect">
            <a:avLst/>
          </a:prstGeom>
          <a:solidFill>
            <a:srgbClr val="FFB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AA40198B-EDE9-481D-A68D-E7FEB6D88730}"/>
              </a:ext>
            </a:extLst>
          </p:cNvPr>
          <p:cNvSpPr/>
          <p:nvPr userDrawn="1"/>
        </p:nvSpPr>
        <p:spPr>
          <a:xfrm>
            <a:off x="9347200" y="1619250"/>
            <a:ext cx="1798638" cy="358775"/>
          </a:xfrm>
          <a:prstGeom prst="rect">
            <a:avLst/>
          </a:prstGeom>
          <a:solidFill>
            <a:srgbClr val="87B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344E945E-DD9F-44E1-BC39-60538CC95773}"/>
              </a:ext>
            </a:extLst>
          </p:cNvPr>
          <p:cNvSpPr/>
          <p:nvPr userDrawn="1"/>
        </p:nvSpPr>
        <p:spPr>
          <a:xfrm>
            <a:off x="9347200" y="898525"/>
            <a:ext cx="1798638" cy="360363"/>
          </a:xfrm>
          <a:prstGeom prst="rect">
            <a:avLst/>
          </a:prstGeom>
          <a:solidFill>
            <a:srgbClr val="AB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14944F24-161F-4B08-B3B9-CCEBD8B080C0}"/>
              </a:ext>
            </a:extLst>
          </p:cNvPr>
          <p:cNvSpPr/>
          <p:nvPr userDrawn="1"/>
        </p:nvSpPr>
        <p:spPr>
          <a:xfrm>
            <a:off x="9347200" y="2698750"/>
            <a:ext cx="1798638" cy="360363"/>
          </a:xfrm>
          <a:prstGeom prst="rect">
            <a:avLst/>
          </a:prstGeom>
          <a:solidFill>
            <a:srgbClr val="FB7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EEF3BA2C-C500-4716-B493-09C720E67ABF}"/>
              </a:ext>
            </a:extLst>
          </p:cNvPr>
          <p:cNvSpPr/>
          <p:nvPr userDrawn="1"/>
        </p:nvSpPr>
        <p:spPr>
          <a:xfrm>
            <a:off x="9702800" y="177800"/>
            <a:ext cx="360363" cy="32242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D709041-2B25-4B9C-8043-62B570BDC205}"/>
              </a:ext>
            </a:extLst>
          </p:cNvPr>
          <p:cNvSpPr/>
          <p:nvPr userDrawn="1"/>
        </p:nvSpPr>
        <p:spPr>
          <a:xfrm>
            <a:off x="10064750" y="177800"/>
            <a:ext cx="358775" cy="322421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C068C176-9C94-4A43-A72B-933A8F84459C}"/>
              </a:ext>
            </a:extLst>
          </p:cNvPr>
          <p:cNvSpPr/>
          <p:nvPr userDrawn="1"/>
        </p:nvSpPr>
        <p:spPr>
          <a:xfrm>
            <a:off x="10425113" y="177800"/>
            <a:ext cx="360362" cy="322421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EBFB17D1-4173-4787-9366-94334EF3DBBA}"/>
              </a:ext>
            </a:extLst>
          </p:cNvPr>
          <p:cNvSpPr/>
          <p:nvPr userDrawn="1"/>
        </p:nvSpPr>
        <p:spPr>
          <a:xfrm>
            <a:off x="10787063" y="177800"/>
            <a:ext cx="358775" cy="32242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pic>
        <p:nvPicPr>
          <p:cNvPr id="22" name="Picture 2" descr="Resultado de imagem para congress meeting wallpaper">
            <a:extLst>
              <a:ext uri="{FF2B5EF4-FFF2-40B4-BE49-F238E27FC236}">
                <a16:creationId xmlns:a16="http://schemas.microsoft.com/office/drawing/2014/main" xmlns="" id="{E8B4A4D9-DB25-482B-B945-2944EED8E1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6278DED3-176A-4CA0-B2E8-28AE7A43A6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6" name="Picture 6" descr="http://rdrconsultoria.com.br/img/logo.png">
            <a:extLst>
              <a:ext uri="{FF2B5EF4-FFF2-40B4-BE49-F238E27FC236}">
                <a16:creationId xmlns:a16="http://schemas.microsoft.com/office/drawing/2014/main" xmlns="" id="{EA02523C-770E-4731-8506-43D44780A4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78625" y="5378450"/>
            <a:ext cx="17891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2BA17BB-0076-4288-9B2B-75336A6701BE}"/>
              </a:ext>
            </a:extLst>
          </p:cNvPr>
          <p:cNvSpPr/>
          <p:nvPr userDrawn="1"/>
        </p:nvSpPr>
        <p:spPr>
          <a:xfrm>
            <a:off x="250825" y="318294"/>
            <a:ext cx="8540750" cy="6221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EDF870A3-F50A-4629-AC8B-EFE5CB2E36D1}"/>
              </a:ext>
            </a:extLst>
          </p:cNvPr>
          <p:cNvSpPr/>
          <p:nvPr userDrawn="1"/>
        </p:nvSpPr>
        <p:spPr>
          <a:xfrm>
            <a:off x="454025" y="477441"/>
            <a:ext cx="8540750" cy="6221412"/>
          </a:xfrm>
          <a:prstGeom prst="rect">
            <a:avLst/>
          </a:prstGeom>
          <a:solidFill>
            <a:srgbClr val="090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880" r:id="rId2"/>
    <p:sldLayoutId id="2147483902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37F1fBwvEU&amp;list=PLHBXKJ0khYi5pPIvCdotJrjS_iihBYbsM&amp;index=2" TargetMode="External"/><Relationship Id="rId2" Type="http://schemas.openxmlformats.org/officeDocument/2006/relationships/hyperlink" Target="https://www.youtube.com/watch?v=Bs4hs8tfVHI&amp;list=PLHBXKJ0khYi5pPIvCdotJrjS_iihBYbs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hG1Vd_SsgCc&amp;list=PLHBXKJ0khYi5pPIvCdotJrjS_iihBYbsM&amp;index=4" TargetMode="External"/><Relationship Id="rId4" Type="http://schemas.openxmlformats.org/officeDocument/2006/relationships/hyperlink" Target="https://www.youtube.com/watch?v=OKsr6mdR1bc&amp;list=PLHBXKJ0khYi5pPIvCdotJrjS_iihBYbsM&amp;index=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congress meeting wallpaper">
            <a:extLst>
              <a:ext uri="{FF2B5EF4-FFF2-40B4-BE49-F238E27FC236}">
                <a16:creationId xmlns:a16="http://schemas.microsoft.com/office/drawing/2014/main" xmlns="" id="{7970CAD6-D465-42A1-92A2-F14B5CA0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BA3E992-AF84-48E9-9471-EDDDE42FF609}"/>
              </a:ext>
            </a:extLst>
          </p:cNvPr>
          <p:cNvSpPr/>
          <p:nvPr/>
        </p:nvSpPr>
        <p:spPr>
          <a:xfrm>
            <a:off x="0" y="5143500"/>
            <a:ext cx="9144000" cy="1714500"/>
          </a:xfrm>
          <a:prstGeom prst="rect">
            <a:avLst/>
          </a:prstGeom>
          <a:solidFill>
            <a:srgbClr val="19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B7ADCF1-21F7-48C5-8817-AABB93ADBA68}"/>
              </a:ext>
            </a:extLst>
          </p:cNvPr>
          <p:cNvSpPr/>
          <p:nvPr/>
        </p:nvSpPr>
        <p:spPr>
          <a:xfrm>
            <a:off x="0" y="-9525"/>
            <a:ext cx="9144000" cy="515302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E43BCBF-1BD9-4B35-BAFA-BF08D7D435FE}"/>
              </a:ext>
            </a:extLst>
          </p:cNvPr>
          <p:cNvSpPr/>
          <p:nvPr/>
        </p:nvSpPr>
        <p:spPr>
          <a:xfrm>
            <a:off x="576263" y="5037138"/>
            <a:ext cx="7991475" cy="10953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6150" name="Picture 6" descr="http://rdrconsultoria.com.br/img/logo.png">
            <a:extLst>
              <a:ext uri="{FF2B5EF4-FFF2-40B4-BE49-F238E27FC236}">
                <a16:creationId xmlns:a16="http://schemas.microsoft.com/office/drawing/2014/main" xmlns="" id="{D0EA7D27-E106-4ECE-832F-C27BB0E1C4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78625" y="5378450"/>
            <a:ext cx="17891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0AB8D60-F1A4-42A2-A507-42C9A177CD82}"/>
              </a:ext>
            </a:extLst>
          </p:cNvPr>
          <p:cNvSpPr/>
          <p:nvPr/>
        </p:nvSpPr>
        <p:spPr>
          <a:xfrm>
            <a:off x="0" y="785813"/>
            <a:ext cx="5367338" cy="5651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CCDA73A-75DD-474E-B8C2-6C98B92C06CF}"/>
              </a:ext>
            </a:extLst>
          </p:cNvPr>
          <p:cNvSpPr/>
          <p:nvPr/>
        </p:nvSpPr>
        <p:spPr>
          <a:xfrm>
            <a:off x="314325" y="782638"/>
            <a:ext cx="5175250" cy="56673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ORÇAMENTO PÚBLICO: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72EDA2C9-5A3C-4A1D-937B-718E5E4932A3}"/>
              </a:ext>
            </a:extLst>
          </p:cNvPr>
          <p:cNvSpPr/>
          <p:nvPr/>
        </p:nvSpPr>
        <p:spPr>
          <a:xfrm>
            <a:off x="0" y="1457325"/>
            <a:ext cx="6589713" cy="56673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8EF420D-167A-4B54-9220-7D07838B3DCD}"/>
              </a:ext>
            </a:extLst>
          </p:cNvPr>
          <p:cNvSpPr/>
          <p:nvPr/>
        </p:nvSpPr>
        <p:spPr>
          <a:xfrm>
            <a:off x="314325" y="1504950"/>
            <a:ext cx="5884863" cy="51911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PLANO PLURIANUAL (PPA)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64BFBF2-D2FA-4E93-A44F-4A7EFF327117}"/>
              </a:ext>
            </a:extLst>
          </p:cNvPr>
          <p:cNvSpPr/>
          <p:nvPr/>
        </p:nvSpPr>
        <p:spPr>
          <a:xfrm>
            <a:off x="0" y="3290888"/>
            <a:ext cx="4979988" cy="7747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CAE6F9F7-D3BE-492D-A978-D0D9C2A48B2D}"/>
              </a:ext>
            </a:extLst>
          </p:cNvPr>
          <p:cNvSpPr/>
          <p:nvPr/>
        </p:nvSpPr>
        <p:spPr>
          <a:xfrm>
            <a:off x="314325" y="3419475"/>
            <a:ext cx="4257675" cy="5175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Larissa de Moura Guerra Almeida</a:t>
            </a:r>
          </a:p>
        </p:txBody>
      </p:sp>
      <p:pic>
        <p:nvPicPr>
          <p:cNvPr id="13" name="Picture 6" descr="http://rdrconsultoria.com.br/img/logo.png">
            <a:extLst>
              <a:ext uri="{FF2B5EF4-FFF2-40B4-BE49-F238E27FC236}">
                <a16:creationId xmlns:a16="http://schemas.microsoft.com/office/drawing/2014/main" xmlns="" id="{073AE77E-010E-4A8A-B744-929C61CB2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30" y="5447540"/>
            <a:ext cx="178890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olução Capacitação e Treinamento">
            <a:extLst>
              <a:ext uri="{FF2B5EF4-FFF2-40B4-BE49-F238E27FC236}">
                <a16:creationId xmlns:a16="http://schemas.microsoft.com/office/drawing/2014/main" xmlns="" id="{1DE4971D-CFBC-462B-9991-03369B20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8" y="5407025"/>
            <a:ext cx="23812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A5B6945-76FF-4661-B3D4-6C6EDA21D1C9}"/>
              </a:ext>
            </a:extLst>
          </p:cNvPr>
          <p:cNvSpPr txBox="1"/>
          <p:nvPr/>
        </p:nvSpPr>
        <p:spPr>
          <a:xfrm>
            <a:off x="682171" y="1642855"/>
            <a:ext cx="8255000" cy="48006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Orçamento-Programa</a:t>
            </a: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Fases: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estabelecimento do que se pretende fazer e o que se conseguirá com isso (objetivos)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identificação das ações necessárias para atingir os objetivos (tarefas)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arrolamento dos meios, sejam recursos humanos, materiais, técnicos, institucionais ou serviços de terceiros necessários (recursos)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expressão monetária dos recursos alocados (meios financeiros)</a:t>
            </a:r>
          </a:p>
          <a:p>
            <a:pPr eaLnBrk="1" hangingPunct="1"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d) Orçamento Base Zero</a:t>
            </a:r>
          </a:p>
          <a:p>
            <a:pPr eaLnBrk="1" hangingPunct="1"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Técnica para elaboração do orçamento desenvolvida nos EUA, em 1969 → Estado da Geórgia, Governo Jimmy Carter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Principais características → análise, revisão e avaliação de todas as despesas propostas e apresentação de justificativas para todos os programas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xmlns="" id="{8F392616-E5EA-40AF-8347-313775A10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CONSIDERAÇÕES INICIAIS</a:t>
            </a:r>
            <a:endParaRPr lang="pt-BR" altLang="pt-BR" sz="2800" b="1" u="sng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3715672-CE01-4C97-AD32-D9CB72B44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O PLANO PLURIANUAL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0FEF209-6BA4-4BEF-8600-BA80AC3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1379656"/>
            <a:ext cx="82550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Instrumento para o planejamento estratégico do município, para organização dos recursos e energias do governo e da sociedade em direção à uma visão de futuro, a um cenário de médio prazo.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Leis intimamente associadas ao PPA → Lei de Diretrizes Orçamentárias (LDO) e Lei Orçamentária Anual (LOA).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PPA → estabelece as diretrizes, os objetivos e metas da administração municipal para as despesas de capital e outras, decorrentes da implantação de programas de duração continuada.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LDO → deverá estabelecer metas e prioridades para o próximo exercício administrativo, orientando a elaboração da Lei Orçamentária Anual.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LOA → define os recursos necessários para as ações da LDO.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Estes instrumentos de planejamento devem estar em harmonia (ex: expansão de equipamentos escolares, construção de escolas → aumento de despesas com salários de novos professores e a manutenção das escolas).</a:t>
            </a:r>
          </a:p>
        </p:txBody>
      </p:sp>
    </p:spTree>
    <p:extLst>
      <p:ext uri="{BB962C8B-B14F-4D97-AF65-F5344CB8AC3E}">
        <p14:creationId xmlns:p14="http://schemas.microsoft.com/office/powerpoint/2010/main" val="166478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3715672-CE01-4C97-AD32-D9CB72B44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O PLANO PLURIANUAL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0FEF209-6BA4-4BEF-8600-BA80AC3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1379656"/>
            <a:ext cx="8255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 legal do PPA: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→ art. 166, §3º, I, CR/1988: emendas na LOA ou em projetos que modifiquem o orçamento devem ser compatíveis com o PPA e com a LDO;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→ art. 167, §1º, CR/1988: veda o início de investimentos cuja execução ultrapasse um exercício financeiro, sem que tenha sido incluído no PPA ou previsto por lei específica;</a:t>
            </a:r>
          </a:p>
          <a:p>
            <a:pPr eaLnBrk="1" hangingPunct="1"/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Principais objetivos do PPA: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→ Definir com clareza e </a:t>
            </a:r>
            <a:r>
              <a:rPr lang="pt-BR" altLang="pt-BR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objetividade </a:t>
            </a:r>
            <a:r>
              <a:rPr lang="pt-BR" altLang="pt-BR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quais </a:t>
            </a: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são os grandes problemas, programas, objetivos e metas a serem priorizados pelo governo municipal, bem como os resultados esperados;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→ Organizar os programas e ações responsáveis pela oferta de bens e serviços demandados pela sociedade, em especial os segmentos mais fragilizados;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→ Estabelecer critérios para nortear a alocação dos orçamentos anuais;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138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3715672-CE01-4C97-AD32-D9CB72B44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O PLANO PLURIANUAL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0FEF209-6BA4-4BEF-8600-BA80AC3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1866673"/>
            <a:ext cx="8255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Principais objetivos do PPA: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...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→ Definir diretrizes do sistema de gestão do planejamento, como a definição clara de responsabilidades pelas ações do governo, pelo monitoramento e avaliação das metas do plano e como ele será corrigido durante sua execução;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→ Integração das prioridades municipais com as diretrizes e prioridades dos planejamentos do Estado e do Governo Federal;</a:t>
            </a:r>
          </a:p>
          <a:p>
            <a:pPr eaLnBrk="1" hangingPunct="1"/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→ Estabelecer diretrizes para uma gestão democrática do planejamento e dos recursos financeiros do município.</a:t>
            </a:r>
          </a:p>
          <a:p>
            <a:pPr eaLnBrk="1" hangingPunct="1"/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2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5">
            <a:extLst>
              <a:ext uri="{FF2B5EF4-FFF2-40B4-BE49-F238E27FC236}">
                <a16:creationId xmlns:a16="http://schemas.microsoft.com/office/drawing/2014/main" xmlns="" id="{F7871755-9692-4270-8BAA-72169811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1693182"/>
            <a:ext cx="8132763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pt-BR" altLang="pt-BR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Orientação estratégica: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PPA não pode ser apenas um documento burocrático, para cumprir apenas um requisito legal ou uma imposição dos órgãos de controle.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elaboração do PPA deve ser vista como uma oportunidade do governo municipal compatibilizar sua estratégia de governo com os objetivos do seu programa eleitoral escolhido pela população democraticamente.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planejamento municipal para os próximos 4 anos deve ser compatibilizado com o planejamento estadual e federal, com as oportunidades que as ações do Estado e da União podem criar para o município.</a:t>
            </a:r>
            <a:endParaRPr lang="pt-BR" altLang="pt-BR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D28BCCD-8225-442F-B6BC-F5DCC25C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RECOMENDAÇÕES GERAIS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5">
            <a:extLst>
              <a:ext uri="{FF2B5EF4-FFF2-40B4-BE49-F238E27FC236}">
                <a16:creationId xmlns:a16="http://schemas.microsoft.com/office/drawing/2014/main" xmlns="" id="{F7871755-9692-4270-8BAA-72169811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1663365"/>
            <a:ext cx="813276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pt-BR" altLang="pt-BR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Instrumento de boa gestão dos recursos: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PPA é o documento que formaliza o planejamento do município; deve deixar clara a relação entre metas e objetivos e os recursos disponíveis, não só financeiros, mas humanos, materiais, etc. (deve ser desenhado de modo a permitir uma boa gestão dos seus programas e projetos).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fundamental prever, desde o início, como será acompanhado e monitorado, e como a população poderá acompanhar a execução de metas e objetivos (garantia de aprendizagem coletiva com erros e acertos, melhorando a eficiência na aplicação dos recursos).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PPA deve ser revisto sempre que necessário e estes momentos de revisão e correção de rumos deve estar claramente previsto no planejamento.</a:t>
            </a:r>
            <a:endParaRPr lang="pt-BR" altLang="pt-BR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D28BCCD-8225-442F-B6BC-F5DCC25C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RECOMENDAÇÕES GERAIS</a:t>
            </a:r>
          </a:p>
        </p:txBody>
      </p:sp>
    </p:spTree>
    <p:extLst>
      <p:ext uri="{BB962C8B-B14F-4D97-AF65-F5344CB8AC3E}">
        <p14:creationId xmlns:p14="http://schemas.microsoft.com/office/powerpoint/2010/main" val="219387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5">
            <a:extLst>
              <a:ext uri="{FF2B5EF4-FFF2-40B4-BE49-F238E27FC236}">
                <a16:creationId xmlns:a16="http://schemas.microsoft.com/office/drawing/2014/main" xmlns="" id="{F7871755-9692-4270-8BAA-72169811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1663365"/>
            <a:ext cx="8132763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pt-BR" altLang="pt-BR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Dinamismo do ciclo de gestão: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planejamento da administração municipal é uma ação contínua e o ciclo de gestão é composto de quatro grandes fases: Elaboração, Implantação, Monitoramento – Avaliação, e Revisão.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prática, tais fases são interligadas e contínuas (durante a avaliação de um programa ou projeto → identificação dos elementos que irão ajudar na melhoria do programa e reelaboração para o novo ciclo.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hangingPunct="1"/>
            <a:r>
              <a:rPr lang="pt-BR" altLang="pt-BR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Organização interna do PPA: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Cada município deve adaptar sua própria metodologia, sendo o PPA feito de três grandes partes ou fases: Dimensão Estratégica, Programas – Projetos, e Sistema de Gestão (monitoramento, avaliação e atualização/revisão do PPA).</a:t>
            </a:r>
            <a:endParaRPr lang="pt-BR" altLang="pt-BR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D28BCCD-8225-442F-B6BC-F5DCC25C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RECOMENDAÇÕES GERAIS</a:t>
            </a:r>
          </a:p>
        </p:txBody>
      </p:sp>
    </p:spTree>
    <p:extLst>
      <p:ext uri="{BB962C8B-B14F-4D97-AF65-F5344CB8AC3E}">
        <p14:creationId xmlns:p14="http://schemas.microsoft.com/office/powerpoint/2010/main" val="846639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5">
            <a:extLst>
              <a:ext uri="{FF2B5EF4-FFF2-40B4-BE49-F238E27FC236}">
                <a16:creationId xmlns:a16="http://schemas.microsoft.com/office/drawing/2014/main" xmlns="" id="{F7871755-9692-4270-8BAA-72169811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1484460"/>
            <a:ext cx="8132763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pt-BR" altLang="pt-BR" sz="1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Organização interna do PPA: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Dimensão Estratégica → parte mais complexa e mais importante do PPA. Aqui, o governo demonstra para onde está indo, qual sua visão de cidade e qual sua visão de futuro, o que quer construir nos próximos quatro anos. A qualidade de um governo depende dos problemas que seleciona para enfrentar e do modo como constrói sua estratégia. É recomendável que esta fase seja elaborada de forma transparente e participativa, envolvendo a população (interesses e demandas, prioridades).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1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Programas – Projetos → etapa normativa e decorre da primeira. Aqui, definem-se quais programas e projetos terão prioridade. Quais serão as prioridades programáticas e projetos. Os programas podem dividir-se em finalísticos (se apoiarem a execução de bens e serviços à população) ou de apoio administrativo (se forem de natureza tipicamente administrativa, internos ao governo).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D28BCCD-8225-442F-B6BC-F5DCC25C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RECOMENDAÇÕES GERAIS</a:t>
            </a:r>
          </a:p>
        </p:txBody>
      </p:sp>
    </p:spTree>
    <p:extLst>
      <p:ext uri="{BB962C8B-B14F-4D97-AF65-F5344CB8AC3E}">
        <p14:creationId xmlns:p14="http://schemas.microsoft.com/office/powerpoint/2010/main" val="61374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9243E1A-E1E9-4625-80F3-92A257B6AB46}"/>
              </a:ext>
            </a:extLst>
          </p:cNvPr>
          <p:cNvSpPr txBox="1"/>
          <p:nvPr/>
        </p:nvSpPr>
        <p:spPr>
          <a:xfrm>
            <a:off x="682171" y="1995506"/>
            <a:ext cx="82550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FASE I:</a:t>
            </a:r>
          </a:p>
          <a:p>
            <a:pPr eaLnBrk="1" hangingPunct="1"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Definir o grupo que vai organizar a elaboração do PPA. Conforme o tamanho e a experiência do município, o PPA está vinculado à Secretaria de Planejamento ou instituição similar → Poder Executivo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Competências: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(a) autoridade e legitimidade política perante o Prefeito para debater as prioridades e estratégias de todas as áreas do governo municipal;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(b) conhecimento técnico de como funciona a Prefeitura, em especial o processo orçamentário, sobre o território municipal e sobre as demandas e interesses dos diversos setores da cidade;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(c) disposição política e tempo necessário para organizar e planejar a elaboração do PPA.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BBC3394-28E6-4B77-8310-EB1E1453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APLICAÇÃO E ETAPAS DE ELABORAÇÃO DO PPA MUNICIPAL </a:t>
            </a:r>
          </a:p>
        </p:txBody>
      </p:sp>
    </p:spTree>
    <p:extLst>
      <p:ext uri="{BB962C8B-B14F-4D97-AF65-F5344CB8AC3E}">
        <p14:creationId xmlns:p14="http://schemas.microsoft.com/office/powerpoint/2010/main" val="110299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9243E1A-E1E9-4625-80F3-92A257B6AB46}"/>
              </a:ext>
            </a:extLst>
          </p:cNvPr>
          <p:cNvSpPr txBox="1"/>
          <p:nvPr/>
        </p:nvSpPr>
        <p:spPr>
          <a:xfrm>
            <a:off x="682171" y="1825853"/>
            <a:ext cx="825500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FASE II:</a:t>
            </a:r>
          </a:p>
          <a:p>
            <a:pPr eaLnBrk="1" hangingPunct="1"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Definir o conteúdo do PPA. O PPA em si mesmo é um produto a ser construído, um documento volumoso que pode e deve ser dividido em partes para facilitar sua organização.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1ª parte → “Mensagem” → avalia-se a situação atual e as perspectivas para o futuro; texto de conteúdo político e estratégico no qual o Prefeito afirma seus compromissos e expectativas (objetivos ou diretrizes maiores, critérios para projeção da receita e os limites para o orçamento).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ª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parte → “projeto de lei” → deve conter o período abrangido pelo PPA, seu conteúdo básico e os encaminhamentos para eventuais alterações em Programas e projetos que o compõe, bem como prever um mecanismo para sua avaliação periódica e prazos de envio à Câmara.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BBC3394-28E6-4B77-8310-EB1E1453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APLICAÇÃO E ETAPAS DE ELABORAÇÃO DO PPA MUNICIPAL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congress meeting wallpaper">
            <a:extLst>
              <a:ext uri="{FF2B5EF4-FFF2-40B4-BE49-F238E27FC236}">
                <a16:creationId xmlns:a16="http://schemas.microsoft.com/office/drawing/2014/main" xmlns="" id="{7970CAD6-D465-42A1-92A2-F14B5CA0A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BA3E992-AF84-48E9-9471-EDDDE42FF609}"/>
              </a:ext>
            </a:extLst>
          </p:cNvPr>
          <p:cNvSpPr/>
          <p:nvPr/>
        </p:nvSpPr>
        <p:spPr>
          <a:xfrm rot="16200000">
            <a:off x="4857749" y="2571750"/>
            <a:ext cx="6858001" cy="1714500"/>
          </a:xfrm>
          <a:prstGeom prst="rect">
            <a:avLst/>
          </a:prstGeom>
          <a:solidFill>
            <a:srgbClr val="19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B7ADCF1-21F7-48C5-8817-AABB93ADBA68}"/>
              </a:ext>
            </a:extLst>
          </p:cNvPr>
          <p:cNvSpPr/>
          <p:nvPr/>
        </p:nvSpPr>
        <p:spPr>
          <a:xfrm>
            <a:off x="-1" y="-4"/>
            <a:ext cx="745728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E43BCBF-1BD9-4B35-BAFA-BF08D7D435FE}"/>
              </a:ext>
            </a:extLst>
          </p:cNvPr>
          <p:cNvSpPr/>
          <p:nvPr/>
        </p:nvSpPr>
        <p:spPr>
          <a:xfrm rot="16200000">
            <a:off x="4393795" y="3382398"/>
            <a:ext cx="5978208" cy="932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6150" name="Picture 6" descr="http://rdrconsultoria.com.br/img/logo.png">
            <a:extLst>
              <a:ext uri="{FF2B5EF4-FFF2-40B4-BE49-F238E27FC236}">
                <a16:creationId xmlns:a16="http://schemas.microsoft.com/office/drawing/2014/main" xmlns="" id="{D0EA7D27-E106-4ECE-832F-C27BB0E1C4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78625" y="5378450"/>
            <a:ext cx="17891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0AB8D60-F1A4-42A2-A507-42C9A177CD82}"/>
              </a:ext>
            </a:extLst>
          </p:cNvPr>
          <p:cNvSpPr/>
          <p:nvPr/>
        </p:nvSpPr>
        <p:spPr>
          <a:xfrm>
            <a:off x="0" y="587829"/>
            <a:ext cx="5367338" cy="518118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pic>
        <p:nvPicPr>
          <p:cNvPr id="13" name="Picture 6" descr="http://rdrconsultoria.com.br/img/logo.png">
            <a:extLst>
              <a:ext uri="{FF2B5EF4-FFF2-40B4-BE49-F238E27FC236}">
                <a16:creationId xmlns:a16="http://schemas.microsoft.com/office/drawing/2014/main" xmlns="" id="{073AE77E-010E-4A8A-B744-929C61CB2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81" y="5769009"/>
            <a:ext cx="1227544" cy="85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39AEB3A-9A19-4B2D-AA64-962C1626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036413"/>
            <a:ext cx="43361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PAUTA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80532800-00EB-494C-815E-3DE14CABF243}"/>
              </a:ext>
            </a:extLst>
          </p:cNvPr>
          <p:cNvCxnSpPr/>
          <p:nvPr/>
        </p:nvCxnSpPr>
        <p:spPr>
          <a:xfrm>
            <a:off x="431800" y="1684113"/>
            <a:ext cx="828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5">
            <a:extLst>
              <a:ext uri="{FF2B5EF4-FFF2-40B4-BE49-F238E27FC236}">
                <a16:creationId xmlns:a16="http://schemas.microsoft.com/office/drawing/2014/main" xmlns="" id="{BC6C66E2-BEC0-42F9-8BD2-368AD909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12" y="2464711"/>
            <a:ext cx="4738914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3000"/>
              </a:spcAft>
              <a:buFont typeface="Calibri" panose="020F0502020204030204" pitchFamily="34" charset="0"/>
              <a:buAutoNum type="arabicPeriod"/>
            </a:pPr>
            <a:r>
              <a:rPr lang="pt-BR" alt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CONSIDERAÇÕES INICIAIS</a:t>
            </a:r>
          </a:p>
          <a:p>
            <a:pPr eaLnBrk="1" hangingPunct="1">
              <a:spcAft>
                <a:spcPts val="3000"/>
              </a:spcAft>
              <a:buFont typeface="Calibri" panose="020F0502020204030204" pitchFamily="34" charset="0"/>
              <a:buAutoNum type="arabicPeriod"/>
            </a:pPr>
            <a:r>
              <a:rPr lang="pt-BR" alt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 PLANO PLURIANUAL</a:t>
            </a:r>
          </a:p>
          <a:p>
            <a:pPr eaLnBrk="1" hangingPunct="1">
              <a:spcAft>
                <a:spcPts val="3000"/>
              </a:spcAft>
              <a:buFont typeface="Calibri" panose="020F0502020204030204" pitchFamily="34" charset="0"/>
              <a:buAutoNum type="arabicPeriod"/>
            </a:pPr>
            <a:r>
              <a:rPr lang="pt-BR" alt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RECOMENDAÇÕES GERAIS</a:t>
            </a:r>
          </a:p>
          <a:p>
            <a:pPr eaLnBrk="1" hangingPunct="1">
              <a:spcAft>
                <a:spcPts val="3000"/>
              </a:spcAft>
              <a:buFont typeface="Calibri" panose="020F0502020204030204" pitchFamily="34" charset="0"/>
              <a:buAutoNum type="arabicPeriod"/>
            </a:pPr>
            <a:r>
              <a:rPr lang="pt-BR" alt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APLICAÇÃO E ETAPAS DE ELABORAÇÃO DO PPA MUNICIPAL </a:t>
            </a:r>
          </a:p>
        </p:txBody>
      </p:sp>
      <p:pic>
        <p:nvPicPr>
          <p:cNvPr id="2052" name="Picture 4" descr="Solução Capacitação e Treinamento">
            <a:extLst>
              <a:ext uri="{FF2B5EF4-FFF2-40B4-BE49-F238E27FC236}">
                <a16:creationId xmlns:a16="http://schemas.microsoft.com/office/drawing/2014/main" xmlns="" id="{927BF0EC-DEA4-4F6F-97AA-622D97CFA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73" y="237123"/>
            <a:ext cx="1482151" cy="7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88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9243E1A-E1E9-4625-80F3-92A257B6AB46}"/>
              </a:ext>
            </a:extLst>
          </p:cNvPr>
          <p:cNvSpPr txBox="1"/>
          <p:nvPr/>
        </p:nvSpPr>
        <p:spPr>
          <a:xfrm>
            <a:off x="682171" y="1825853"/>
            <a:ext cx="8255000" cy="45550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FASE II:</a:t>
            </a:r>
          </a:p>
          <a:p>
            <a:pPr eaLnBrk="1" hangingPunct="1"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ª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parte → “Anexos” → conteúdo normativo principal do planejamento; são o conjunto de programas e ações que compõe o PPA, apresentando resumidamente em quadros e textos as classificações dos programas de acordo com objetivos, funções ou subfunções.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classificações do PPA devem ser harmonizadas ou equivalentes com as classificações utilizadas no orçamento, mas não precisam ser limitadas a ele.</a:t>
            </a:r>
          </a:p>
          <a:p>
            <a:pPr eaLnBrk="1" hangingPunct="1"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FASE III:</a:t>
            </a:r>
          </a:p>
          <a:p>
            <a:pPr eaLnBrk="1" hangingPunct="1"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Definir as etapas de elaboração do plano → quais são e o que será feito em cada uma delas, com prazos, responsáveis, objetivos a serem atingidos, um calendário de prestação de contas e revisão do planejamento, etc. → é preciso planejar o processo de planejamento.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BBC3394-28E6-4B77-8310-EB1E1453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APLICAÇÃO E ETAPAS DE ELABORAÇÃO DO PPA MUNICIPAL </a:t>
            </a:r>
          </a:p>
        </p:txBody>
      </p:sp>
    </p:spTree>
    <p:extLst>
      <p:ext uri="{BB962C8B-B14F-4D97-AF65-F5344CB8AC3E}">
        <p14:creationId xmlns:p14="http://schemas.microsoft.com/office/powerpoint/2010/main" val="25537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9243E1A-E1E9-4625-80F3-92A257B6AB46}"/>
              </a:ext>
            </a:extLst>
          </p:cNvPr>
          <p:cNvSpPr txBox="1"/>
          <p:nvPr/>
        </p:nvSpPr>
        <p:spPr>
          <a:xfrm>
            <a:off x="682171" y="2452018"/>
            <a:ext cx="8255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1ª ETAPA: “DIMENSÃO ESTRATÉGICA”</a:t>
            </a:r>
          </a:p>
          <a:p>
            <a:pPr eaLnBrk="1" hangingPunct="1"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Conjunto de elementos que estabelecem a direcionalidade estratégica do planejamento, que inspiram e orientam a elaboração de Programas e Projetos, a mobilização de recursos e o envolvimento ativo da sociedade local.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BBC3394-28E6-4B77-8310-EB1E1453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APLICAÇÃO E ETAPAS DE ELABORAÇÃO DO PPA MUNICIPAL </a:t>
            </a:r>
          </a:p>
        </p:txBody>
      </p:sp>
    </p:spTree>
    <p:extLst>
      <p:ext uri="{BB962C8B-B14F-4D97-AF65-F5344CB8AC3E}">
        <p14:creationId xmlns:p14="http://schemas.microsoft.com/office/powerpoint/2010/main" val="3585705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BBC3394-28E6-4B77-8310-EB1E1453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APLICAÇÃO E ETAPAS DE ELABORAÇÃO DO PPA MUNICIPAL 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xmlns="" id="{3DE2A1E1-2070-42B8-845F-59C295055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913993"/>
              </p:ext>
            </p:extLst>
          </p:nvPr>
        </p:nvGraphicFramePr>
        <p:xfrm>
          <a:off x="682171" y="1723818"/>
          <a:ext cx="8143776" cy="4726678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714592">
                  <a:extLst>
                    <a:ext uri="{9D8B030D-6E8A-4147-A177-3AD203B41FA5}">
                      <a16:colId xmlns:a16="http://schemas.microsoft.com/office/drawing/2014/main" xmlns="" val="4004364609"/>
                    </a:ext>
                  </a:extLst>
                </a:gridCol>
                <a:gridCol w="2714592">
                  <a:extLst>
                    <a:ext uri="{9D8B030D-6E8A-4147-A177-3AD203B41FA5}">
                      <a16:colId xmlns:a16="http://schemas.microsoft.com/office/drawing/2014/main" xmlns="" val="4244877106"/>
                    </a:ext>
                  </a:extLst>
                </a:gridCol>
                <a:gridCol w="2714592">
                  <a:extLst>
                    <a:ext uri="{9D8B030D-6E8A-4147-A177-3AD203B41FA5}">
                      <a16:colId xmlns:a16="http://schemas.microsoft.com/office/drawing/2014/main" xmlns="" val="412839627"/>
                    </a:ext>
                  </a:extLst>
                </a:gridCol>
              </a:tblGrid>
              <a:tr h="38112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 QUE FAZER ?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FAZER ?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OBJETIVO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8298698"/>
                  </a:ext>
                </a:extLst>
              </a:tr>
              <a:tr h="1652045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Definir uma visão de futuro sobre a cidade e seu território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comissão encarregada do PPA</a:t>
                      </a:r>
                    </a:p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deve promover oficinas de debate utilizando ferramentas metodológicas adequadas, envolvendo diretamente o Prefeitos e os demais dirigentes do governo.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Estabelecer a dimensão estratégica do plano, os valores que deverão orientar toda sua elaboração. Permite o alinhamento e a potencialização de oportunidades no PPA Estadual e Federal.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6878785"/>
                  </a:ext>
                </a:extLst>
              </a:tr>
              <a:tr h="2693505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Explicar a realidade selecionando problemas de alto valor.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Esta fase implica em construir uma explicação para a realidade do município, ela implica em: a) fazer um inventário detalhado de todos os programas em andamento; b) identificar os atores sociais relevantes; c) conhecer o território: mapa de demandas sociais; d) mapear restrições legais e orçamentárias (vinculação de</a:t>
                      </a:r>
                    </a:p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receitas,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explicação da realidade do município, considerando a visão de futuro desejada, é fundamental para desenhar com mais rigor e assertividade os Programas e projetos que deverão ser executados.</a:t>
                      </a:r>
                    </a:p>
                    <a:p>
                      <a:endParaRPr lang="pt-BR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0534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043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BBC3394-28E6-4B77-8310-EB1E1453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APLICAÇÃO E ETAPAS DE ELABORAÇÃO DO PPA MUNICIPAL 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xmlns="" id="{3DE2A1E1-2070-42B8-845F-59C295055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83731"/>
              </p:ext>
            </p:extLst>
          </p:nvPr>
        </p:nvGraphicFramePr>
        <p:xfrm>
          <a:off x="682171" y="1723818"/>
          <a:ext cx="8143776" cy="4726678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714592">
                  <a:extLst>
                    <a:ext uri="{9D8B030D-6E8A-4147-A177-3AD203B41FA5}">
                      <a16:colId xmlns:a16="http://schemas.microsoft.com/office/drawing/2014/main" xmlns="" val="4004364609"/>
                    </a:ext>
                  </a:extLst>
                </a:gridCol>
                <a:gridCol w="2714592">
                  <a:extLst>
                    <a:ext uri="{9D8B030D-6E8A-4147-A177-3AD203B41FA5}">
                      <a16:colId xmlns:a16="http://schemas.microsoft.com/office/drawing/2014/main" xmlns="" val="4244877106"/>
                    </a:ext>
                  </a:extLst>
                </a:gridCol>
                <a:gridCol w="2714592">
                  <a:extLst>
                    <a:ext uri="{9D8B030D-6E8A-4147-A177-3AD203B41FA5}">
                      <a16:colId xmlns:a16="http://schemas.microsoft.com/office/drawing/2014/main" xmlns="" val="412839627"/>
                    </a:ext>
                  </a:extLst>
                </a:gridCol>
              </a:tblGrid>
              <a:tr h="38112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 QUE FAZER ?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FAZER ?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OBJETIVO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8298698"/>
                  </a:ext>
                </a:extLst>
              </a:tr>
              <a:tr h="1652045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Integração com Planejamento</a:t>
                      </a:r>
                    </a:p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Estadual e 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Será preciso analisar e reconhecer no planejamento federal e estadual as oportunidades para o município, sobretudo na formação de uma agenda de desenvolvimento territorial.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integração do planejamento local, regional e nacional, pode potencializar oportunidades e evidenciar as sinergias federativas, evitar desperdício de recursos e sobreposição de</a:t>
                      </a:r>
                    </a:p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6878785"/>
                  </a:ext>
                </a:extLst>
              </a:tr>
              <a:tr h="2693505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Desenhar os instrumentos e o papel da participação social no 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Explicitar os objetivos e o papel da participação social e transparência administrativa no planejamento. Definir instrumentos e Estratégias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participação social não é só um resgate da cidadania, mas um imperativo de transparência e accountability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0534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33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9243E1A-E1E9-4625-80F3-92A257B6AB46}"/>
              </a:ext>
            </a:extLst>
          </p:cNvPr>
          <p:cNvSpPr txBox="1"/>
          <p:nvPr/>
        </p:nvSpPr>
        <p:spPr>
          <a:xfrm>
            <a:off x="682171" y="1925245"/>
            <a:ext cx="82550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1ª ETAPA: “DIMENSÃO ESTRATÉGICA”</a:t>
            </a:r>
          </a:p>
          <a:p>
            <a:pPr eaLnBrk="1" hangingPunct="1"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PPA Federal → a estratégia é norteada pela institucionalização de direitos que garantam o cumprimento dos objetivos fundamentais da República anunciados na Constituição Federal de 1988 (planejamento e capacidade de investimento do Estado → infraestrutura econômica e social, com sustentabilidade ambiental, desigualdade social histórica decorrente do desenvolvimento brasileiro e inclusão social).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Padrão atual de desenvolvimento nacional → ampliação dos investimentos em três motores do desenvolvimento: a) mercado de produção e consumo de massa; b) atividades baseadas em recursos naturais e c) infraestrutura econômica e social.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experiência federal pode ser replicada no município, reunindo representantes dos diversos conselhos de políticas do município.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BBC3394-28E6-4B77-8310-EB1E1453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APLICAÇÃO E ETAPAS DE ELABORAÇÃO DO PPA MUNICIPAL </a:t>
            </a:r>
          </a:p>
        </p:txBody>
      </p:sp>
    </p:spTree>
    <p:extLst>
      <p:ext uri="{BB962C8B-B14F-4D97-AF65-F5344CB8AC3E}">
        <p14:creationId xmlns:p14="http://schemas.microsoft.com/office/powerpoint/2010/main" val="1129551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9243E1A-E1E9-4625-80F3-92A257B6AB46}"/>
              </a:ext>
            </a:extLst>
          </p:cNvPr>
          <p:cNvSpPr txBox="1"/>
          <p:nvPr/>
        </p:nvSpPr>
        <p:spPr>
          <a:xfrm>
            <a:off x="682171" y="2452018"/>
            <a:ext cx="8255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2ª ETAPA: “PROGRAMAS E PROJETOS DO PPA”</a:t>
            </a:r>
          </a:p>
          <a:p>
            <a:pPr eaLnBrk="1" hangingPunct="1"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Dimensão tática do plano. O grupo de planejamento deve – a partir da explicação da realidade e da dimensão estratégica do Plano – formular os programas e projetos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BBC3394-28E6-4B77-8310-EB1E1453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APLICAÇÃO E ETAPAS DE ELABORAÇÃO DO PPA MUNICIPAL </a:t>
            </a:r>
          </a:p>
        </p:txBody>
      </p:sp>
    </p:spTree>
    <p:extLst>
      <p:ext uri="{BB962C8B-B14F-4D97-AF65-F5344CB8AC3E}">
        <p14:creationId xmlns:p14="http://schemas.microsoft.com/office/powerpoint/2010/main" val="1375616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BBC3394-28E6-4B77-8310-EB1E1453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APLICAÇÃO E ETAPAS DE ELABORAÇÃO DO PPA MUNICIPAL 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xmlns="" id="{3DE2A1E1-2070-42B8-845F-59C295055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90649"/>
              </p:ext>
            </p:extLst>
          </p:nvPr>
        </p:nvGraphicFramePr>
        <p:xfrm>
          <a:off x="682171" y="1723818"/>
          <a:ext cx="8143776" cy="4831208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714592">
                  <a:extLst>
                    <a:ext uri="{9D8B030D-6E8A-4147-A177-3AD203B41FA5}">
                      <a16:colId xmlns:a16="http://schemas.microsoft.com/office/drawing/2014/main" xmlns="" val="4004364609"/>
                    </a:ext>
                  </a:extLst>
                </a:gridCol>
                <a:gridCol w="2714592">
                  <a:extLst>
                    <a:ext uri="{9D8B030D-6E8A-4147-A177-3AD203B41FA5}">
                      <a16:colId xmlns:a16="http://schemas.microsoft.com/office/drawing/2014/main" xmlns="" val="4244877106"/>
                    </a:ext>
                  </a:extLst>
                </a:gridCol>
                <a:gridCol w="2714592">
                  <a:extLst>
                    <a:ext uri="{9D8B030D-6E8A-4147-A177-3AD203B41FA5}">
                      <a16:colId xmlns:a16="http://schemas.microsoft.com/office/drawing/2014/main" xmlns="" val="412839627"/>
                    </a:ext>
                  </a:extLst>
                </a:gridCol>
              </a:tblGrid>
              <a:tr h="381128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 QUE FAZER ?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FAZER ?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OBJETIVO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8298698"/>
                  </a:ext>
                </a:extLst>
              </a:tr>
              <a:tr h="1652045">
                <a:tc>
                  <a:txBody>
                    <a:bodyPr/>
                    <a:lstStyle/>
                    <a:p>
                      <a:r>
                        <a:rPr lang="pt-BR" sz="13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Definir os Programas e Projetos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Há vários modelos. O importante é ter sempre a ideia de que projetos mobilizam recursos, geram produtos específicos e provocam resultados nos problemas do mundo real. Normalmente os Programas reúnem tematicamente um conjunto de projetos afins e os projetos são compostos de objetivos, metas e indicadores relacionados e se desdobram em ações e iniciativas. Os programas também põem ter objetivos específicos que unifiquem o resultado esperado de um conjunto de projetos. A participação dos atores sociais envolvidos nos programas aumenta sua chance de sucesso e gera maior responsabilização coletiva.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 objetivo fundamental da dimensão normativa do planejamento estratégico é organizar os recursos disponíveis em direção à metas e produtos claros, objetivos e viáveis, tanto técnica quanto politicamente. Os projetos devem atacar os problemas identificados na etapa anterior.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6878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16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BBC3394-28E6-4B77-8310-EB1E1453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APLICAÇÃO E ETAPAS DE ELABORAÇÃO DO PPA MUNICIPAL 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xmlns="" id="{3DE2A1E1-2070-42B8-845F-59C295055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214604"/>
              </p:ext>
            </p:extLst>
          </p:nvPr>
        </p:nvGraphicFramePr>
        <p:xfrm>
          <a:off x="682171" y="1952418"/>
          <a:ext cx="8143776" cy="3384896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714592">
                  <a:extLst>
                    <a:ext uri="{9D8B030D-6E8A-4147-A177-3AD203B41FA5}">
                      <a16:colId xmlns:a16="http://schemas.microsoft.com/office/drawing/2014/main" xmlns="" val="4004364609"/>
                    </a:ext>
                  </a:extLst>
                </a:gridCol>
                <a:gridCol w="2714592">
                  <a:extLst>
                    <a:ext uri="{9D8B030D-6E8A-4147-A177-3AD203B41FA5}">
                      <a16:colId xmlns:a16="http://schemas.microsoft.com/office/drawing/2014/main" xmlns="" val="4244877106"/>
                    </a:ext>
                  </a:extLst>
                </a:gridCol>
                <a:gridCol w="2714592">
                  <a:extLst>
                    <a:ext uri="{9D8B030D-6E8A-4147-A177-3AD203B41FA5}">
                      <a16:colId xmlns:a16="http://schemas.microsoft.com/office/drawing/2014/main" xmlns="" val="412839627"/>
                    </a:ext>
                  </a:extLst>
                </a:gridCol>
              </a:tblGrid>
              <a:tr h="38112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 QUE FAZER ?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FAZER ?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OBJETIVO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8298698"/>
                  </a:ext>
                </a:extLst>
              </a:tr>
              <a:tr h="310263">
                <a:tc>
                  <a:txBody>
                    <a:bodyPr/>
                    <a:lstStyle/>
                    <a:p>
                      <a:endParaRPr lang="pt-BR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6878785"/>
                  </a:ext>
                </a:extLst>
              </a:tr>
              <a:tr h="2693505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Realizar o processo orçamentário do 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 iniciativas que compõe cada objetivo no programa tem ações orçamentárias equivalentes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Deve-se garantir equivalência entre a classificação do PPA e do Orçamento para que os dois instrumentos sejam complementares.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0534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084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9243E1A-E1E9-4625-80F3-92A257B6AB46}"/>
              </a:ext>
            </a:extLst>
          </p:cNvPr>
          <p:cNvSpPr txBox="1"/>
          <p:nvPr/>
        </p:nvSpPr>
        <p:spPr>
          <a:xfrm>
            <a:off x="626559" y="1716523"/>
            <a:ext cx="8255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3ª ETAPA: “SISTEMA DE GESTÃO E MONITORAMENTO DO PPA”</a:t>
            </a:r>
          </a:p>
          <a:p>
            <a:pPr eaLnBrk="1" hangingPunct="1"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a dimensão operacional do planejamento.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BBC3394-28E6-4B77-8310-EB1E1453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660380"/>
            <a:ext cx="7108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APLICAÇÃO E ETAPAS DE ELABORAÇÃO DO PPA MUNICIPAL </a:t>
            </a:r>
          </a:p>
        </p:txBody>
      </p:sp>
      <p:graphicFrame>
        <p:nvGraphicFramePr>
          <p:cNvPr id="7" name="Tabela 2">
            <a:extLst>
              <a:ext uri="{FF2B5EF4-FFF2-40B4-BE49-F238E27FC236}">
                <a16:creationId xmlns:a16="http://schemas.microsoft.com/office/drawing/2014/main" xmlns="" id="{93951F26-9F1F-4D45-8F3A-0935E5FB9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786291"/>
              </p:ext>
            </p:extLst>
          </p:nvPr>
        </p:nvGraphicFramePr>
        <p:xfrm>
          <a:off x="682171" y="2741889"/>
          <a:ext cx="8143776" cy="390144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714592">
                  <a:extLst>
                    <a:ext uri="{9D8B030D-6E8A-4147-A177-3AD203B41FA5}">
                      <a16:colId xmlns:a16="http://schemas.microsoft.com/office/drawing/2014/main" xmlns="" val="4004364609"/>
                    </a:ext>
                  </a:extLst>
                </a:gridCol>
                <a:gridCol w="2714592">
                  <a:extLst>
                    <a:ext uri="{9D8B030D-6E8A-4147-A177-3AD203B41FA5}">
                      <a16:colId xmlns:a16="http://schemas.microsoft.com/office/drawing/2014/main" xmlns="" val="4244877106"/>
                    </a:ext>
                  </a:extLst>
                </a:gridCol>
                <a:gridCol w="2714592">
                  <a:extLst>
                    <a:ext uri="{9D8B030D-6E8A-4147-A177-3AD203B41FA5}">
                      <a16:colId xmlns:a16="http://schemas.microsoft.com/office/drawing/2014/main" xmlns="" val="412839627"/>
                    </a:ext>
                  </a:extLst>
                </a:gridCol>
              </a:tblGrid>
              <a:tr h="28072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 QUE FAZER ?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COMO FAZER ?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OBJETIVO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8298698"/>
                  </a:ext>
                </a:extLst>
              </a:tr>
              <a:tr h="1432724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Definir o sistema de monitoramento e avaliação do</a:t>
                      </a:r>
                    </a:p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Definir quando, como e com quais critérios e condições os programas e projetos podem e devem ser alterados. Construir um bom sistema de indicadores para os principais objetivos do plano.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Somente o monitoramento pode propiciar uma avaliação rigorosa dos resultados. Somente a avaliação sistemática ajuda no aprendizado organizacional.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6878785"/>
                  </a:ext>
                </a:extLst>
              </a:tr>
              <a:tr h="1983954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Pensar o sistema de gestão e planejamento</a:t>
                      </a:r>
                    </a:p>
                    <a:p>
                      <a:endParaRPr lang="pt-BR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elaboração e execução do PPA evidencia outras lacunas na organização do governo e da administração municipal: formação e capacitação dos servidores, comunicação interna, processo decisório, prestação de contas, relações com legislativo,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dinâmica do planejamento pode evidenciar oportunidades para melhoria da gestão pública de um modo geral.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0534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800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9243E1A-E1E9-4625-80F3-92A257B6AB46}"/>
              </a:ext>
            </a:extLst>
          </p:cNvPr>
          <p:cNvSpPr txBox="1"/>
          <p:nvPr/>
        </p:nvSpPr>
        <p:spPr>
          <a:xfrm>
            <a:off x="682171" y="1517740"/>
            <a:ext cx="82550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ORÇAMENTO FÁCIL</a:t>
            </a:r>
          </a:p>
          <a:p>
            <a:pPr eaLnBrk="1" hangingPunct="1"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Orçamento Público: 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https://www.youtube.com/watch?v=Bs4hs8tfVHI&amp;list=PLHBXKJ0khYi5pPIvCdotJrjS_iihBYbsM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Importância do Orçamento: 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https://www.youtube.com/watch?v=u37F1fBwvEU&amp;list=PLHBXKJ0khYi5pPIvCdotJrjS_iihBYbsM&amp;index=2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sistema brasileiro: 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/>
              </a:rPr>
              <a:t>https://www.youtube.com/watch?v=OKsr6mdR1bc&amp;list=PLHBXKJ0khYi5pPIvCdotJrjS_iihBYbsM&amp;index=3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que é o PPA: 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https://www.youtube.com/watch?v=hG1Vd_SsgCc&amp;list=PLHBXKJ0khYi5pPIvCdotJrjS_iihBYbsM&amp;index=4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BBC3394-28E6-4B77-8310-EB1E1453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CONFERIR...</a:t>
            </a:r>
          </a:p>
        </p:txBody>
      </p:sp>
    </p:spTree>
    <p:extLst>
      <p:ext uri="{BB962C8B-B14F-4D97-AF65-F5344CB8AC3E}">
        <p14:creationId xmlns:p14="http://schemas.microsoft.com/office/powerpoint/2010/main" val="33936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aixaDeTexto 4">
            <a:extLst>
              <a:ext uri="{FF2B5EF4-FFF2-40B4-BE49-F238E27FC236}">
                <a16:creationId xmlns:a16="http://schemas.microsoft.com/office/drawing/2014/main" xmlns="" id="{7917875E-4AFE-4205-B18E-058363C67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CONSIDERAÇÕES INICIAIS</a:t>
            </a:r>
            <a:endParaRPr lang="pt-BR" altLang="pt-BR" sz="2800" b="1" u="sng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F9B1BA4-7C81-4D70-ADA8-CDA8C24075EB}"/>
              </a:ext>
            </a:extLst>
          </p:cNvPr>
          <p:cNvSpPr txBox="1"/>
          <p:nvPr/>
        </p:nvSpPr>
        <p:spPr>
          <a:xfrm>
            <a:off x="682171" y="1549400"/>
            <a:ext cx="8255000" cy="4464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Orçamento Público</a:t>
            </a:r>
          </a:p>
          <a:p>
            <a:pPr eaLnBrk="1" hangingPunct="1">
              <a:defRPr/>
            </a:pPr>
            <a:endParaRPr lang="pt-BR" altLang="pt-BR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Instrumento de gestão de maior relevância para a Administração Pública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Utilizado pelos governos para organizar os seus recursos financeiros → controlar as finanças públicas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Sua existência está prevista constitucionalmente e é materializada anualmente numa lei específica que “estima a receita e fixa despesa” para um determinado exercício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despesas só poderão ser realizadas se forem previstas ou incorporadas ao orçamento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congress meeting wallpaper">
            <a:extLst>
              <a:ext uri="{FF2B5EF4-FFF2-40B4-BE49-F238E27FC236}">
                <a16:creationId xmlns:a16="http://schemas.microsoft.com/office/drawing/2014/main" xmlns="" id="{7970CAD6-D465-42A1-92A2-F14B5CA0A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B7ADCF1-21F7-48C5-8817-AABB93ADBA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150" name="Picture 6" descr="http://rdrconsultoria.com.br/img/logo.png">
            <a:extLst>
              <a:ext uri="{FF2B5EF4-FFF2-40B4-BE49-F238E27FC236}">
                <a16:creationId xmlns:a16="http://schemas.microsoft.com/office/drawing/2014/main" xmlns="" id="{D0EA7D27-E106-4ECE-832F-C27BB0E1C4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78625" y="5378450"/>
            <a:ext cx="17891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3C3A9214-37B4-4CAB-B8EC-C512B323B62F}"/>
              </a:ext>
            </a:extLst>
          </p:cNvPr>
          <p:cNvSpPr/>
          <p:nvPr/>
        </p:nvSpPr>
        <p:spPr>
          <a:xfrm>
            <a:off x="0" y="981492"/>
            <a:ext cx="9144000" cy="17145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87BB761B-B72A-4572-A5ED-6F8E0062007C}"/>
              </a:ext>
            </a:extLst>
          </p:cNvPr>
          <p:cNvSpPr/>
          <p:nvPr/>
        </p:nvSpPr>
        <p:spPr>
          <a:xfrm>
            <a:off x="576263" y="6748461"/>
            <a:ext cx="7991475" cy="10953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87DD5237-3D0E-471D-B4CA-AF0F52BA5B37}"/>
              </a:ext>
            </a:extLst>
          </p:cNvPr>
          <p:cNvSpPr/>
          <p:nvPr/>
        </p:nvSpPr>
        <p:spPr>
          <a:xfrm>
            <a:off x="576263" y="2"/>
            <a:ext cx="7991475" cy="10953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pic>
        <p:nvPicPr>
          <p:cNvPr id="20" name="Picture 6" descr="http://rdrconsultoria.com.br/img/logo.png">
            <a:extLst>
              <a:ext uri="{FF2B5EF4-FFF2-40B4-BE49-F238E27FC236}">
                <a16:creationId xmlns:a16="http://schemas.microsoft.com/office/drawing/2014/main" xmlns="" id="{456B5748-9EF9-4F62-A06D-AF72D6DF7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20" y="1418152"/>
            <a:ext cx="1433061" cy="9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8107DBEF-7761-426F-9BF0-96C67C3C31AC}"/>
              </a:ext>
            </a:extLst>
          </p:cNvPr>
          <p:cNvCxnSpPr>
            <a:cxnSpLocks/>
          </p:cNvCxnSpPr>
          <p:nvPr/>
        </p:nvCxnSpPr>
        <p:spPr>
          <a:xfrm>
            <a:off x="4574015" y="1578818"/>
            <a:ext cx="4026" cy="6756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1">
            <a:extLst>
              <a:ext uri="{FF2B5EF4-FFF2-40B4-BE49-F238E27FC236}">
                <a16:creationId xmlns:a16="http://schemas.microsoft.com/office/drawing/2014/main" xmlns="" id="{B80F43D4-99AA-4696-92B2-143CE632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483" y="1423516"/>
            <a:ext cx="34369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pt-BR" sz="1600" b="0" dirty="0">
                <a:solidFill>
                  <a:schemeClr val="bg1">
                    <a:lumMod val="95000"/>
                  </a:schemeClr>
                </a:solidFill>
                <a:latin typeface="Segoe UI Semibold" pitchFamily="34" charset="0"/>
                <a:ea typeface="Tahoma" pitchFamily="34" charset="0"/>
                <a:cs typeface="Segoe UI Semibold" pitchFamily="34" charset="0"/>
              </a:rPr>
              <a:t>rdrconsultoria.com.br</a:t>
            </a:r>
          </a:p>
          <a:p>
            <a:pPr>
              <a:lnSpc>
                <a:spcPct val="100000"/>
              </a:lnSpc>
              <a:defRPr/>
            </a:pPr>
            <a:r>
              <a:rPr lang="pt-BR" sz="1600" b="0" dirty="0">
                <a:solidFill>
                  <a:schemeClr val="bg1">
                    <a:lumMod val="95000"/>
                  </a:schemeClr>
                </a:solidFill>
                <a:latin typeface="Segoe UI Semibold" pitchFamily="34" charset="0"/>
                <a:ea typeface="Tahoma" pitchFamily="34" charset="0"/>
                <a:cs typeface="Segoe UI Semibold" pitchFamily="34" charset="0"/>
              </a:rPr>
              <a:t>(31) 2551-7379</a:t>
            </a:r>
          </a:p>
          <a:p>
            <a:pPr>
              <a:lnSpc>
                <a:spcPct val="100000"/>
              </a:lnSpc>
              <a:defRPr/>
            </a:pPr>
            <a:r>
              <a:rPr lang="pt-BR" sz="1600" b="0" dirty="0">
                <a:solidFill>
                  <a:schemeClr val="bg1">
                    <a:lumMod val="95000"/>
                  </a:schemeClr>
                </a:solidFill>
                <a:latin typeface="Segoe UI Semibold" pitchFamily="34" charset="0"/>
                <a:ea typeface="Tahoma" pitchFamily="34" charset="0"/>
                <a:cs typeface="Segoe UI Semibold" pitchFamily="34" charset="0"/>
              </a:rPr>
              <a:t>rdr.advconsultoria@gmail.com</a:t>
            </a:r>
            <a:r>
              <a:rPr lang="pt-BR" sz="1600" b="0" dirty="0">
                <a:solidFill>
                  <a:schemeClr val="bg1">
                    <a:lumMod val="75000"/>
                  </a:schemeClr>
                </a:solidFill>
                <a:latin typeface="Segoe UI Semibold" pitchFamily="34" charset="0"/>
                <a:ea typeface="Tahoma" pitchFamily="34" charset="0"/>
                <a:cs typeface="Segoe UI Semibold" pitchFamily="34" charset="0"/>
              </a:rPr>
              <a:t>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E4E9D0F9-B5BF-4E25-882A-63940E22F16E}"/>
              </a:ext>
            </a:extLst>
          </p:cNvPr>
          <p:cNvSpPr/>
          <p:nvPr/>
        </p:nvSpPr>
        <p:spPr>
          <a:xfrm>
            <a:off x="0" y="4051301"/>
            <a:ext cx="9144000" cy="1714500"/>
          </a:xfrm>
          <a:prstGeom prst="rect">
            <a:avLst/>
          </a:prstGeom>
          <a:solidFill>
            <a:srgbClr val="19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59134BFB-4C3D-4C46-8AF2-EF531116B88E}"/>
              </a:ext>
            </a:extLst>
          </p:cNvPr>
          <p:cNvCxnSpPr>
            <a:cxnSpLocks/>
          </p:cNvCxnSpPr>
          <p:nvPr/>
        </p:nvCxnSpPr>
        <p:spPr>
          <a:xfrm>
            <a:off x="4574015" y="4648627"/>
            <a:ext cx="4026" cy="6756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31">
            <a:extLst>
              <a:ext uri="{FF2B5EF4-FFF2-40B4-BE49-F238E27FC236}">
                <a16:creationId xmlns:a16="http://schemas.microsoft.com/office/drawing/2014/main" xmlns="" id="{355EF60B-A57D-49B5-88F8-84B0C0EF5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483" y="4493325"/>
            <a:ext cx="34369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pt-BR" sz="1600" b="0" dirty="0">
                <a:solidFill>
                  <a:schemeClr val="bg1">
                    <a:lumMod val="95000"/>
                  </a:schemeClr>
                </a:solidFill>
                <a:latin typeface="Segoe UI Semibold" pitchFamily="34" charset="0"/>
                <a:ea typeface="Tahoma" pitchFamily="34" charset="0"/>
                <a:cs typeface="Segoe UI Semibold" pitchFamily="34" charset="0"/>
              </a:rPr>
              <a:t>solucaoct.com.br</a:t>
            </a:r>
          </a:p>
          <a:p>
            <a:pPr>
              <a:lnSpc>
                <a:spcPct val="100000"/>
              </a:lnSpc>
              <a:defRPr/>
            </a:pPr>
            <a:r>
              <a:rPr lang="pt-BR" sz="1600" b="0" dirty="0">
                <a:solidFill>
                  <a:schemeClr val="bg1">
                    <a:lumMod val="95000"/>
                  </a:schemeClr>
                </a:solidFill>
                <a:latin typeface="Segoe UI Semibold" pitchFamily="34" charset="0"/>
                <a:ea typeface="Tahoma" pitchFamily="34" charset="0"/>
                <a:cs typeface="Segoe UI Semibold" pitchFamily="34" charset="0"/>
              </a:rPr>
              <a:t>(31) 9 9743-5610</a:t>
            </a:r>
          </a:p>
          <a:p>
            <a:pPr>
              <a:lnSpc>
                <a:spcPct val="100000"/>
              </a:lnSpc>
              <a:defRPr/>
            </a:pPr>
            <a:r>
              <a:rPr lang="pt-BR" sz="1600" b="0" dirty="0">
                <a:solidFill>
                  <a:schemeClr val="bg1">
                    <a:lumMod val="95000"/>
                  </a:schemeClr>
                </a:solidFill>
                <a:latin typeface="Segoe UI Semibold" pitchFamily="34" charset="0"/>
                <a:ea typeface="Tahoma" pitchFamily="34" charset="0"/>
                <a:cs typeface="Segoe UI Semibold" pitchFamily="34" charset="0"/>
              </a:rPr>
              <a:t> solucaoct@yahoo.com</a:t>
            </a:r>
            <a:endParaRPr lang="pt-BR" sz="1600" b="0" dirty="0">
              <a:solidFill>
                <a:schemeClr val="bg1">
                  <a:lumMod val="75000"/>
                </a:schemeClr>
              </a:solidFill>
              <a:latin typeface="Segoe UI Semibold" pitchFamily="34" charset="0"/>
              <a:ea typeface="Tahoma" pitchFamily="34" charset="0"/>
              <a:cs typeface="Segoe UI Semibold" pitchFamily="34" charset="0"/>
            </a:endParaRPr>
          </a:p>
        </p:txBody>
      </p:sp>
      <p:pic>
        <p:nvPicPr>
          <p:cNvPr id="16" name="Picture 2" descr="Solução Capacitação e Treinamento">
            <a:extLst>
              <a:ext uri="{FF2B5EF4-FFF2-40B4-BE49-F238E27FC236}">
                <a16:creationId xmlns:a16="http://schemas.microsoft.com/office/drawing/2014/main" xmlns="" id="{543C8562-2BB9-4675-AC4E-B493E052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20" y="4431590"/>
            <a:ext cx="2001061" cy="10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16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aixaDeTexto 4">
            <a:extLst>
              <a:ext uri="{FF2B5EF4-FFF2-40B4-BE49-F238E27FC236}">
                <a16:creationId xmlns:a16="http://schemas.microsoft.com/office/drawing/2014/main" xmlns="" id="{7917875E-4AFE-4205-B18E-058363C67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CONSIDERAÇÕES INICIAIS</a:t>
            </a:r>
            <a:endParaRPr lang="pt-BR" altLang="pt-BR" sz="2800" b="1" u="sng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D91B200-D4A3-4056-AFA1-76DFC7AAFB23}"/>
              </a:ext>
            </a:extLst>
          </p:cNvPr>
          <p:cNvSpPr txBox="1"/>
          <p:nvPr/>
        </p:nvSpPr>
        <p:spPr>
          <a:xfrm>
            <a:off x="682171" y="1593643"/>
            <a:ext cx="8255000" cy="4156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Orçamento Público</a:t>
            </a:r>
          </a:p>
          <a:p>
            <a:pPr eaLnBrk="1" hangingPunct="1">
              <a:defRPr/>
            </a:pPr>
            <a:endParaRPr lang="pt-BR" altLang="pt-BR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2º, Lei 4.320/64: o orçamento conterá a discriminação da receita e despesa, evidenciando a política econômica, financeira e programa de trabalho do governo → princípios da unidade, universalidade e da anualidade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Inicia-se com um documento desenvolvido pelo Poder Executivo, que é entregue ao Poder Legislativo para discussão, aprovação e conversão em lei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Leis Orçamentárias → contêm a estimativa das receitas para o ano seguinte e a autorização para a realização das despesas do governo</a:t>
            </a:r>
          </a:p>
        </p:txBody>
      </p:sp>
    </p:spTree>
    <p:extLst>
      <p:ext uri="{BB962C8B-B14F-4D97-AF65-F5344CB8AC3E}">
        <p14:creationId xmlns:p14="http://schemas.microsoft.com/office/powerpoint/2010/main" val="405705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5">
            <a:extLst>
              <a:ext uri="{FF2B5EF4-FFF2-40B4-BE49-F238E27FC236}">
                <a16:creationId xmlns:a16="http://schemas.microsoft.com/office/drawing/2014/main" xmlns="" id="{02581FD9-4927-48ED-95AF-FCB9D7FC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1797120"/>
            <a:ext cx="82550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surgimento do orçamento público está intimamente ligado à ideia de controle → necessidade de se regular a discricionariedade dos governantes na destinação dos recursos públicos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Apesar da evolução em matéria orçamentária, não há uma ruptura completa entre o modelo tradicional e o atual → comumente ocorre modificação de uma determinada técnica por outra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Possibilidade de convívio de mais de um modelo na elaboração do orçamento → transição política ou características legais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termos didáticos, tem-se os modelos de orçamento tradicional (ou clássico), de desempenho (ou de realizações) e por programas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xmlns="" id="{95397D12-3ADC-40ED-A7B5-CD7A8F7C4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CONSIDERAÇÕES INICIAIS</a:t>
            </a:r>
            <a:endParaRPr lang="pt-BR" altLang="pt-BR" sz="2800" b="1" u="sng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75717C6-3712-4159-9C5B-CCF38CF32989}"/>
              </a:ext>
            </a:extLst>
          </p:cNvPr>
          <p:cNvSpPr txBox="1"/>
          <p:nvPr/>
        </p:nvSpPr>
        <p:spPr>
          <a:xfrm>
            <a:off x="682171" y="1446213"/>
            <a:ext cx="8255000" cy="50784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a) Orçamento Clássico ou Tradicional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Brasil: antecedente à Lei nº 4.320/64 → orçamento que se restringe à previsão da receita e à autorização de despesas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há preocupação primária com o atendimento das necessidades bem formuladas da coletividade ou da própria administração pública → não ficam claros os objetivos econômicos e sociais que motivaram a elaboração do orçamento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Preocupação exagerada com o controle contábil do gasto, refletida no obsessivo detalhamento da despesa → elaboração orçamentária que busca introduzir pequenos ajustes nas receitas e despesas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Distribuição dos recursos para unidades orçamentárias → proporção dos recursos gastos em exercícios anteriores e não em função do programa de trabalho que pretendem realizar → distorções → ciclo vicioso pelo incentivo ao gasto indiscriminado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xmlns="" id="{54BC4934-5137-4DB4-A0D9-DAAF594CD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CONSIDERAÇÕES INICIAIS</a:t>
            </a:r>
            <a:endParaRPr lang="pt-BR" altLang="pt-BR" sz="2800" b="1" u="sng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730450F-45F7-477E-B1D2-8B2EEB72D43C}"/>
              </a:ext>
            </a:extLst>
          </p:cNvPr>
          <p:cNvSpPr txBox="1"/>
          <p:nvPr/>
        </p:nvSpPr>
        <p:spPr>
          <a:xfrm>
            <a:off x="682171" y="1535666"/>
            <a:ext cx="8255000" cy="50784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Orçamento de Desempenho ou de Realizações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Novo enfoque na elaboração da peça orçamentária → “coisas que o governo compra” passa a ser menos importante em relação às “coisas que o governo faz” → relevância em saber para que se destina as aquisições da administração pública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Embora já ligado aos objetivos, não pode, ainda, ser considerado um orçamento-programa → falta a característica essencial da vinculação ao sistema de planejamento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Orçamento-Programa</a:t>
            </a: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Técnica orçamentária introduzida na esfera federal pelo Decreto-Lei 200/67 → plano de ação do Governo Federal (art. 16) → em cada ano será elaborado um orçamento que pormenorizará a etapa do programa plurianual a ser realizado no exercício seguinte e que servirá de roteiro à execução coordenada do programa anual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xmlns="" id="{7693BF5E-E976-40C1-9D45-060B961A0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CONSIDERAÇÕES INICIAIS</a:t>
            </a:r>
            <a:endParaRPr lang="pt-BR" altLang="pt-BR" sz="2800" b="1" u="sng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5F23590-9E40-4B43-B8D5-D779F14CD942}"/>
              </a:ext>
            </a:extLst>
          </p:cNvPr>
          <p:cNvSpPr txBox="1"/>
          <p:nvPr/>
        </p:nvSpPr>
        <p:spPr>
          <a:xfrm>
            <a:off x="682171" y="1573627"/>
            <a:ext cx="8255000" cy="48006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Orçamento-Programa</a:t>
            </a: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Brasil → Portaria da Secretaria de Planejamento e Coordenação da Presidência da República nº 9/74 → classificação funcional-programática → vigorou até 1999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concepção do orçamento-programa está ligada à ideia de planejamento → o orçamento deve considerar os objetivos que o governo pretende alcançar durante um período determinado de tempo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Vantagens do orçamento-programa: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melhor planejamento de trabalho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maior precisão na elaboração dos orçamentos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maior determinação das responsabilidades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maior oportunidade para a relação dos custos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maior compreensão do conteúdo orçamentário por parte do Executivo, do Legislativo e da população em geral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xmlns="" id="{92D1D2C1-125D-477B-8EF0-91CE9686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CONSIDERAÇÕES INICIAIS</a:t>
            </a:r>
            <a:endParaRPr lang="pt-BR" altLang="pt-BR" sz="2800" b="1" u="sng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4823808-276A-4F90-80D4-A76A8DD7B944}"/>
              </a:ext>
            </a:extLst>
          </p:cNvPr>
          <p:cNvSpPr txBox="1"/>
          <p:nvPr/>
        </p:nvSpPr>
        <p:spPr>
          <a:xfrm>
            <a:off x="682171" y="1592263"/>
            <a:ext cx="8255000" cy="4802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Orçamento-Programa</a:t>
            </a: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Vantagens do orçamento-programa: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facilidade para identificação de duplicação de funções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melhor controle da execução do programa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identificação dos gastos e realizações por programa e sua comparação em termos absolutos e relativos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apresentação dos objetivos e dos resultados da instituição e do inter-relacionamento entre custos e programas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ênfase no que a instituição realiza e não no que ela gasta</a:t>
            </a:r>
          </a:p>
          <a:p>
            <a:pPr eaLnBrk="1" hangingPunct="1">
              <a:defRPr/>
            </a:pPr>
            <a:endParaRPr lang="pt-BR" alt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Fases: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identificação dos problemas existentes (determinação)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identificação das causas que concorrem para o surgimento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 problemas (diagnóstico)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identificação das alternativas viáveis para solucionar os problemas (soluções)</a:t>
            </a:r>
          </a:p>
          <a:p>
            <a:pPr eaLnBrk="1" hangingPunct="1">
              <a:defRPr/>
            </a:pPr>
            <a:r>
              <a:rPr lang="pt-BR" alt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ordenamento das soluções encontradas (prioridades)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xmlns="" id="{BD4655E3-B1F2-4002-B436-2EE520B97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769711"/>
            <a:ext cx="710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CONSIDERAÇÕES INICIAIS</a:t>
            </a:r>
            <a:endParaRPr lang="pt-BR" altLang="pt-BR" sz="2800" b="1" u="sng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87A61E35DB5CE48BE997CF70DE87EA1" ma:contentTypeVersion="2" ma:contentTypeDescription="Crie um novo documento." ma:contentTypeScope="" ma:versionID="a549a47a8ae1d380d7374347154bcc22">
  <xsd:schema xmlns:xsd="http://www.w3.org/2001/XMLSchema" xmlns:xs="http://www.w3.org/2001/XMLSchema" xmlns:p="http://schemas.microsoft.com/office/2006/metadata/properties" xmlns:ns2="17022a5f-2bf0-400a-9923-96566c5d211d" targetNamespace="http://schemas.microsoft.com/office/2006/metadata/properties" ma:root="true" ma:fieldsID="26797b1dcdc057aacd95291c0fd73bd0" ns2:_="">
    <xsd:import namespace="17022a5f-2bf0-400a-9923-96566c5d211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22a5f-2bf0-400a-9923-96566c5d21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7D16B-D750-4F12-9398-FDFD80DED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22a5f-2bf0-400a-9923-96566c5d21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2877</Words>
  <Application>Microsoft Office PowerPoint</Application>
  <PresentationFormat>Apresentação na tela (4:3)</PresentationFormat>
  <Paragraphs>273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Segoe UI</vt:lpstr>
      <vt:lpstr>Segoe UI Semibold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Administrador</dc:creator>
  <cp:lastModifiedBy>Edy</cp:lastModifiedBy>
  <cp:revision>1091</cp:revision>
  <dcterms:created xsi:type="dcterms:W3CDTF">2015-11-13T17:02:07Z</dcterms:created>
  <dcterms:modified xsi:type="dcterms:W3CDTF">2021-09-02T15:15:11Z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0x010100387A61E35DB5CE48BE997CF70DE87EA1</vt:lpwstr>
  </property>
</Properties>
</file>